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7"/>
  </p:notesMasterIdLst>
  <p:sldIdLst>
    <p:sldId id="309" r:id="rId2"/>
    <p:sldId id="257" r:id="rId3"/>
    <p:sldId id="291" r:id="rId4"/>
    <p:sldId id="259" r:id="rId5"/>
    <p:sldId id="258" r:id="rId6"/>
    <p:sldId id="260" r:id="rId7"/>
    <p:sldId id="261" r:id="rId8"/>
    <p:sldId id="292" r:id="rId9"/>
    <p:sldId id="304" r:id="rId10"/>
    <p:sldId id="293" r:id="rId11"/>
    <p:sldId id="294" r:id="rId12"/>
    <p:sldId id="295" r:id="rId13"/>
    <p:sldId id="296" r:id="rId14"/>
    <p:sldId id="297" r:id="rId15"/>
    <p:sldId id="298" r:id="rId16"/>
    <p:sldId id="299" r:id="rId17"/>
    <p:sldId id="300" r:id="rId18"/>
    <p:sldId id="301" r:id="rId19"/>
    <p:sldId id="302" r:id="rId20"/>
    <p:sldId id="289" r:id="rId21"/>
    <p:sldId id="310" r:id="rId22"/>
    <p:sldId id="268" r:id="rId23"/>
    <p:sldId id="279" r:id="rId24"/>
    <p:sldId id="277" r:id="rId25"/>
    <p:sldId id="281" r:id="rId26"/>
    <p:sldId id="270" r:id="rId27"/>
    <p:sldId id="274" r:id="rId28"/>
    <p:sldId id="282" r:id="rId29"/>
    <p:sldId id="308" r:id="rId30"/>
    <p:sldId id="273" r:id="rId31"/>
    <p:sldId id="311" r:id="rId32"/>
    <p:sldId id="312" r:id="rId33"/>
    <p:sldId id="313" r:id="rId34"/>
    <p:sldId id="314" r:id="rId35"/>
    <p:sldId id="315" r:id="rId36"/>
    <p:sldId id="283" r:id="rId37"/>
    <p:sldId id="307" r:id="rId38"/>
    <p:sldId id="284" r:id="rId39"/>
    <p:sldId id="306" r:id="rId40"/>
    <p:sldId id="287" r:id="rId41"/>
    <p:sldId id="305" r:id="rId42"/>
    <p:sldId id="285" r:id="rId43"/>
    <p:sldId id="286" r:id="rId44"/>
    <p:sldId id="317" r:id="rId45"/>
    <p:sldId id="316"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7002" autoAdjust="0"/>
  </p:normalViewPr>
  <p:slideViewPr>
    <p:cSldViewPr>
      <p:cViewPr varScale="1">
        <p:scale>
          <a:sx n="67" d="100"/>
          <a:sy n="67" d="100"/>
        </p:scale>
        <p:origin x="-57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plotArea>
      <c:layout/>
      <c:lineChart>
        <c:grouping val="standard"/>
        <c:ser>
          <c:idx val="0"/>
          <c:order val="0"/>
          <c:tx>
            <c:strRef>
              <c:f>Sheet1!$B$1</c:f>
              <c:strCache>
                <c:ptCount val="1"/>
                <c:pt idx="0">
                  <c:v>Total</c:v>
                </c:pt>
              </c:strCache>
            </c:strRef>
          </c:tx>
          <c:cat>
            <c:numRef>
              <c:f>Sheet1!$A$2:$A$12</c:f>
              <c:numCache>
                <c:formatCode>General</c:formatCode>
                <c:ptCount val="11"/>
                <c:pt idx="0">
                  <c:v>1901</c:v>
                </c:pt>
                <c:pt idx="1">
                  <c:v>1911</c:v>
                </c:pt>
                <c:pt idx="2">
                  <c:v>1921</c:v>
                </c:pt>
                <c:pt idx="3">
                  <c:v>1931</c:v>
                </c:pt>
                <c:pt idx="4">
                  <c:v>1941</c:v>
                </c:pt>
                <c:pt idx="5">
                  <c:v>1951</c:v>
                </c:pt>
                <c:pt idx="6">
                  <c:v>1961</c:v>
                </c:pt>
                <c:pt idx="7">
                  <c:v>1971</c:v>
                </c:pt>
                <c:pt idx="8">
                  <c:v>1981</c:v>
                </c:pt>
                <c:pt idx="9">
                  <c:v>1991</c:v>
                </c:pt>
                <c:pt idx="10">
                  <c:v>2001</c:v>
                </c:pt>
              </c:numCache>
            </c:numRef>
          </c:cat>
          <c:val>
            <c:numRef>
              <c:f>Sheet1!$B$2:$B$12</c:f>
              <c:numCache>
                <c:formatCode>General</c:formatCode>
                <c:ptCount val="11"/>
                <c:pt idx="0">
                  <c:v>5.0599999999999996</c:v>
                </c:pt>
                <c:pt idx="1">
                  <c:v>5.22</c:v>
                </c:pt>
                <c:pt idx="2">
                  <c:v>5.37</c:v>
                </c:pt>
                <c:pt idx="3">
                  <c:v>5.09</c:v>
                </c:pt>
                <c:pt idx="4">
                  <c:v>5.6599999999999975</c:v>
                </c:pt>
                <c:pt idx="5">
                  <c:v>5.4300000000000024</c:v>
                </c:pt>
                <c:pt idx="6">
                  <c:v>5.63</c:v>
                </c:pt>
                <c:pt idx="7">
                  <c:v>5.9700000000000024</c:v>
                </c:pt>
                <c:pt idx="8">
                  <c:v>6.3199999999999985</c:v>
                </c:pt>
                <c:pt idx="9">
                  <c:v>6.7</c:v>
                </c:pt>
                <c:pt idx="10">
                  <c:v>7.5</c:v>
                </c:pt>
              </c:numCache>
            </c:numRef>
          </c:val>
        </c:ser>
        <c:ser>
          <c:idx val="1"/>
          <c:order val="1"/>
          <c:tx>
            <c:strRef>
              <c:f>Sheet1!$C$1</c:f>
              <c:strCache>
                <c:ptCount val="1"/>
                <c:pt idx="0">
                  <c:v>Males</c:v>
                </c:pt>
              </c:strCache>
            </c:strRef>
          </c:tx>
          <c:cat>
            <c:numRef>
              <c:f>Sheet1!$A$2:$A$12</c:f>
              <c:numCache>
                <c:formatCode>General</c:formatCode>
                <c:ptCount val="11"/>
                <c:pt idx="0">
                  <c:v>1901</c:v>
                </c:pt>
                <c:pt idx="1">
                  <c:v>1911</c:v>
                </c:pt>
                <c:pt idx="2">
                  <c:v>1921</c:v>
                </c:pt>
                <c:pt idx="3">
                  <c:v>1931</c:v>
                </c:pt>
                <c:pt idx="4">
                  <c:v>1941</c:v>
                </c:pt>
                <c:pt idx="5">
                  <c:v>1951</c:v>
                </c:pt>
                <c:pt idx="6">
                  <c:v>1961</c:v>
                </c:pt>
                <c:pt idx="7">
                  <c:v>1971</c:v>
                </c:pt>
                <c:pt idx="8">
                  <c:v>1981</c:v>
                </c:pt>
                <c:pt idx="9">
                  <c:v>1991</c:v>
                </c:pt>
                <c:pt idx="10">
                  <c:v>2001</c:v>
                </c:pt>
              </c:numCache>
            </c:numRef>
          </c:cat>
          <c:val>
            <c:numRef>
              <c:f>Sheet1!$C$2:$C$12</c:f>
              <c:numCache>
                <c:formatCode>General</c:formatCode>
                <c:ptCount val="11"/>
                <c:pt idx="0">
                  <c:v>4.55</c:v>
                </c:pt>
                <c:pt idx="1">
                  <c:v>4.8099999999999996</c:v>
                </c:pt>
                <c:pt idx="2">
                  <c:v>5.04</c:v>
                </c:pt>
                <c:pt idx="3">
                  <c:v>4.8499999999999996</c:v>
                </c:pt>
                <c:pt idx="4">
                  <c:v>5.4300000000000024</c:v>
                </c:pt>
                <c:pt idx="5">
                  <c:v>5.21</c:v>
                </c:pt>
                <c:pt idx="6">
                  <c:v>5.46</c:v>
                </c:pt>
                <c:pt idx="7">
                  <c:v>5.94</c:v>
                </c:pt>
                <c:pt idx="8">
                  <c:v>6.23</c:v>
                </c:pt>
                <c:pt idx="9">
                  <c:v>6.6899999999999995</c:v>
                </c:pt>
                <c:pt idx="10">
                  <c:v>7.1</c:v>
                </c:pt>
              </c:numCache>
            </c:numRef>
          </c:val>
        </c:ser>
        <c:ser>
          <c:idx val="2"/>
          <c:order val="2"/>
          <c:tx>
            <c:strRef>
              <c:f>Sheet1!$D$1</c:f>
              <c:strCache>
                <c:ptCount val="1"/>
                <c:pt idx="0">
                  <c:v>females</c:v>
                </c:pt>
              </c:strCache>
            </c:strRef>
          </c:tx>
          <c:cat>
            <c:numRef>
              <c:f>Sheet1!$A$2:$A$12</c:f>
              <c:numCache>
                <c:formatCode>General</c:formatCode>
                <c:ptCount val="11"/>
                <c:pt idx="0">
                  <c:v>1901</c:v>
                </c:pt>
                <c:pt idx="1">
                  <c:v>1911</c:v>
                </c:pt>
                <c:pt idx="2">
                  <c:v>1921</c:v>
                </c:pt>
                <c:pt idx="3">
                  <c:v>1931</c:v>
                </c:pt>
                <c:pt idx="4">
                  <c:v>1941</c:v>
                </c:pt>
                <c:pt idx="5">
                  <c:v>1951</c:v>
                </c:pt>
                <c:pt idx="6">
                  <c:v>1961</c:v>
                </c:pt>
                <c:pt idx="7">
                  <c:v>1971</c:v>
                </c:pt>
                <c:pt idx="8">
                  <c:v>1981</c:v>
                </c:pt>
                <c:pt idx="9">
                  <c:v>1991</c:v>
                </c:pt>
                <c:pt idx="10">
                  <c:v>2001</c:v>
                </c:pt>
              </c:numCache>
            </c:numRef>
          </c:cat>
          <c:val>
            <c:numRef>
              <c:f>Sheet1!$D$2:$D$12</c:f>
              <c:numCache>
                <c:formatCode>General</c:formatCode>
                <c:ptCount val="11"/>
                <c:pt idx="0">
                  <c:v>5.58</c:v>
                </c:pt>
                <c:pt idx="1">
                  <c:v>5.7</c:v>
                </c:pt>
                <c:pt idx="2">
                  <c:v>5.7</c:v>
                </c:pt>
                <c:pt idx="3">
                  <c:v>5.34</c:v>
                </c:pt>
                <c:pt idx="4">
                  <c:v>5.91</c:v>
                </c:pt>
                <c:pt idx="5">
                  <c:v>5.6599999999999975</c:v>
                </c:pt>
                <c:pt idx="6">
                  <c:v>5.8</c:v>
                </c:pt>
                <c:pt idx="7">
                  <c:v>5.99</c:v>
                </c:pt>
                <c:pt idx="8">
                  <c:v>6.41</c:v>
                </c:pt>
                <c:pt idx="9">
                  <c:v>6.7</c:v>
                </c:pt>
                <c:pt idx="10">
                  <c:v>7.8</c:v>
                </c:pt>
              </c:numCache>
            </c:numRef>
          </c:val>
        </c:ser>
        <c:marker val="1"/>
        <c:axId val="75239424"/>
        <c:axId val="75240960"/>
      </c:lineChart>
      <c:catAx>
        <c:axId val="75239424"/>
        <c:scaling>
          <c:orientation val="minMax"/>
        </c:scaling>
        <c:axPos val="b"/>
        <c:numFmt formatCode="General" sourceLinked="1"/>
        <c:tickLblPos val="nextTo"/>
        <c:crossAx val="75240960"/>
        <c:crosses val="autoZero"/>
        <c:auto val="1"/>
        <c:lblAlgn val="ctr"/>
        <c:lblOffset val="100"/>
      </c:catAx>
      <c:valAx>
        <c:axId val="75240960"/>
        <c:scaling>
          <c:orientation val="minMax"/>
        </c:scaling>
        <c:axPos val="l"/>
        <c:majorGridlines/>
        <c:numFmt formatCode="General" sourceLinked="1"/>
        <c:tickLblPos val="nextTo"/>
        <c:crossAx val="75239424"/>
        <c:crosses val="autoZero"/>
        <c:crossBetween val="between"/>
      </c:valAx>
    </c:plotArea>
    <c:legend>
      <c:legendPos val="r"/>
      <c:layout/>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26"/>
  <c:chart>
    <c:view3D>
      <c:perspective val="30"/>
    </c:view3D>
    <c:plotArea>
      <c:layout/>
      <c:bar3DChart>
        <c:barDir val="col"/>
        <c:grouping val="clustered"/>
        <c:ser>
          <c:idx val="0"/>
          <c:order val="0"/>
          <c:tx>
            <c:strRef>
              <c:f>Sheet1!$B$1</c:f>
              <c:strCache>
                <c:ptCount val="1"/>
                <c:pt idx="0">
                  <c:v>India </c:v>
                </c:pt>
              </c:strCache>
            </c:strRef>
          </c:tx>
          <c:cat>
            <c:numRef>
              <c:f>Sheet1!$A$2:$A$5</c:f>
              <c:numCache>
                <c:formatCode>General</c:formatCode>
                <c:ptCount val="4"/>
                <c:pt idx="0">
                  <c:v>1971</c:v>
                </c:pt>
                <c:pt idx="1">
                  <c:v>1981</c:v>
                </c:pt>
                <c:pt idx="2">
                  <c:v>1991</c:v>
                </c:pt>
                <c:pt idx="3">
                  <c:v>2001</c:v>
                </c:pt>
              </c:numCache>
            </c:numRef>
          </c:cat>
          <c:val>
            <c:numRef>
              <c:f>Sheet1!$B$2:$B$5</c:f>
              <c:numCache>
                <c:formatCode>General</c:formatCode>
                <c:ptCount val="4"/>
                <c:pt idx="0">
                  <c:v>5.9700000000000024</c:v>
                </c:pt>
                <c:pt idx="1">
                  <c:v>6.3199999999999985</c:v>
                </c:pt>
                <c:pt idx="2">
                  <c:v>6.7</c:v>
                </c:pt>
                <c:pt idx="3">
                  <c:v>7.5</c:v>
                </c:pt>
              </c:numCache>
            </c:numRef>
          </c:val>
        </c:ser>
        <c:ser>
          <c:idx val="1"/>
          <c:order val="1"/>
          <c:tx>
            <c:strRef>
              <c:f>Sheet1!$C$1</c:f>
              <c:strCache>
                <c:ptCount val="1"/>
                <c:pt idx="0">
                  <c:v>Maharashtra </c:v>
                </c:pt>
              </c:strCache>
            </c:strRef>
          </c:tx>
          <c:cat>
            <c:numRef>
              <c:f>Sheet1!$A$2:$A$5</c:f>
              <c:numCache>
                <c:formatCode>General</c:formatCode>
                <c:ptCount val="4"/>
                <c:pt idx="0">
                  <c:v>1971</c:v>
                </c:pt>
                <c:pt idx="1">
                  <c:v>1981</c:v>
                </c:pt>
                <c:pt idx="2">
                  <c:v>1991</c:v>
                </c:pt>
                <c:pt idx="3">
                  <c:v>2001</c:v>
                </c:pt>
              </c:numCache>
            </c:numRef>
          </c:cat>
          <c:val>
            <c:numRef>
              <c:f>Sheet1!$C$2:$C$5</c:f>
              <c:numCache>
                <c:formatCode>General</c:formatCode>
                <c:ptCount val="4"/>
                <c:pt idx="0">
                  <c:v>5.7</c:v>
                </c:pt>
                <c:pt idx="1">
                  <c:v>6.4</c:v>
                </c:pt>
                <c:pt idx="2">
                  <c:v>7</c:v>
                </c:pt>
                <c:pt idx="3">
                  <c:v>7.2</c:v>
                </c:pt>
              </c:numCache>
            </c:numRef>
          </c:val>
        </c:ser>
        <c:shape val="cylinder"/>
        <c:axId val="76024832"/>
        <c:axId val="75834112"/>
        <c:axId val="0"/>
      </c:bar3DChart>
      <c:catAx>
        <c:axId val="76024832"/>
        <c:scaling>
          <c:orientation val="minMax"/>
        </c:scaling>
        <c:axPos val="b"/>
        <c:numFmt formatCode="General" sourceLinked="1"/>
        <c:tickLblPos val="nextTo"/>
        <c:crossAx val="75834112"/>
        <c:crosses val="autoZero"/>
        <c:auto val="1"/>
        <c:lblAlgn val="ctr"/>
        <c:lblOffset val="100"/>
      </c:catAx>
      <c:valAx>
        <c:axId val="75834112"/>
        <c:scaling>
          <c:orientation val="minMax"/>
        </c:scaling>
        <c:axPos val="l"/>
        <c:majorGridlines/>
        <c:numFmt formatCode="General" sourceLinked="1"/>
        <c:tickLblPos val="nextTo"/>
        <c:crossAx val="76024832"/>
        <c:crosses val="autoZero"/>
        <c:crossBetween val="between"/>
      </c:valAx>
    </c:plotArea>
    <c:legend>
      <c:legendPos val="r"/>
      <c:layout/>
    </c:legend>
    <c:plotVisOnly val="1"/>
  </c:chart>
  <c:txPr>
    <a:bodyPr/>
    <a:lstStyle/>
    <a:p>
      <a:pPr>
        <a:defRPr sz="1800"/>
      </a:pPr>
      <a:endParaRPr lang="en-US"/>
    </a:p>
  </c:txPr>
  <c:externalData r:id="rId1"/>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DF6870D-9CE3-4608-95D1-CAFE808D0C27}" type="datetimeFigureOut">
              <a:rPr lang="en-US" smtClean="0"/>
              <a:pPr/>
              <a:t>11/6/2008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5E482E-2477-4590-9801-CCB3A95BB7D5}"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15E482E-2477-4590-9801-CCB3A95BB7D5}"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fld id="{1D8BD707-D9CF-40AE-B4C6-C98DA3205C09}" type="datetimeFigureOut">
              <a:rPr lang="en-US" smtClean="0"/>
              <a:pPr/>
              <a:t>11/6/2008</a:t>
            </a:fld>
            <a:endParaRPr lang="en-US"/>
          </a:p>
        </p:txBody>
      </p:sp>
      <p:sp>
        <p:nvSpPr>
          <p:cNvPr id="5" name="Footer Placeholder 18"/>
          <p:cNvSpPr>
            <a:spLocks noGrp="1"/>
          </p:cNvSpPr>
          <p:nvPr>
            <p:ph type="ftr" sz="quarter" idx="11"/>
          </p:nvPr>
        </p:nvSpPr>
        <p:spPr/>
        <p:txBody>
          <a:bodyPr/>
          <a:lstStyle>
            <a:lvl1pPr>
              <a:defRPr/>
            </a:lvl1pPr>
          </a:lstStyle>
          <a:p>
            <a:endParaRPr lang="en-US"/>
          </a:p>
        </p:txBody>
      </p:sp>
      <p:sp>
        <p:nvSpPr>
          <p:cNvPr id="6" name="Slide Number Placeholder 26"/>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fld id="{1D8BD707-D9CF-40AE-B4C6-C98DA3205C09}" type="datetimeFigureOut">
              <a:rPr lang="en-US" smtClean="0"/>
              <a:pPr/>
              <a:t>11/6/2008</a:t>
            </a:fld>
            <a:endParaRPr lang="en-US"/>
          </a:p>
        </p:txBody>
      </p:sp>
      <p:sp>
        <p:nvSpPr>
          <p:cNvPr id="5" name="Footer Placeholder 21"/>
          <p:cNvSpPr>
            <a:spLocks noGrp="1"/>
          </p:cNvSpPr>
          <p:nvPr>
            <p:ph type="ftr" sz="quarter" idx="11"/>
          </p:nvPr>
        </p:nvSpPr>
        <p:spPr/>
        <p:txBody>
          <a:bodyPr/>
          <a:lstStyle>
            <a:lvl1pPr>
              <a:defRPr/>
            </a:lvl1pPr>
          </a:lstStyle>
          <a:p>
            <a:endParaRPr lang="en-US"/>
          </a:p>
        </p:txBody>
      </p:sp>
      <p:sp>
        <p:nvSpPr>
          <p:cNvPr id="6" name="Slide Number Placeholder 17"/>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fld id="{1D8BD707-D9CF-40AE-B4C6-C98DA3205C09}" type="datetimeFigureOut">
              <a:rPr lang="en-US" smtClean="0"/>
              <a:pPr/>
              <a:t>11/6/2008</a:t>
            </a:fld>
            <a:endParaRPr lang="en-US"/>
          </a:p>
        </p:txBody>
      </p:sp>
      <p:sp>
        <p:nvSpPr>
          <p:cNvPr id="5" name="Footer Placeholder 21"/>
          <p:cNvSpPr>
            <a:spLocks noGrp="1"/>
          </p:cNvSpPr>
          <p:nvPr>
            <p:ph type="ftr" sz="quarter" idx="11"/>
          </p:nvPr>
        </p:nvSpPr>
        <p:spPr/>
        <p:txBody>
          <a:bodyPr/>
          <a:lstStyle>
            <a:lvl1pPr>
              <a:defRPr/>
            </a:lvl1pPr>
          </a:lstStyle>
          <a:p>
            <a:endParaRPr lang="en-US"/>
          </a:p>
        </p:txBody>
      </p:sp>
      <p:sp>
        <p:nvSpPr>
          <p:cNvPr id="6" name="Slide Number Placeholder 17"/>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6356350"/>
            <a:ext cx="2133600" cy="365125"/>
          </a:xfrm>
        </p:spPr>
        <p:txBody>
          <a:bodyPr/>
          <a:lstStyle>
            <a:lvl1pPr>
              <a:defRPr smtClean="0"/>
            </a:lvl1pPr>
          </a:lstStyle>
          <a:p>
            <a:fld id="{1D8BD707-D9CF-40AE-B4C6-C98DA3205C09}" type="datetimeFigureOut">
              <a:rPr lang="en-US" smtClean="0"/>
              <a:pPr/>
              <a:t>11/6/2008</a:t>
            </a:fld>
            <a:endParaRPr lang="en-US"/>
          </a:p>
        </p:txBody>
      </p:sp>
      <p:sp>
        <p:nvSpPr>
          <p:cNvPr id="5" name="Footer Placeholder 4"/>
          <p:cNvSpPr>
            <a:spLocks noGrp="1"/>
          </p:cNvSpPr>
          <p:nvPr>
            <p:ph type="ftr" sz="quarter" idx="11"/>
          </p:nvPr>
        </p:nvSpPr>
        <p:spPr>
          <a:xfrm>
            <a:off x="2667000" y="6356350"/>
            <a:ext cx="3352800" cy="365125"/>
          </a:xfrm>
        </p:spPr>
        <p:txBody>
          <a:bodyPr/>
          <a:lstStyle>
            <a:lvl1pPr>
              <a:defRPr smtClean="0"/>
            </a:lvl1pPr>
          </a:lstStyle>
          <a:p>
            <a:endParaRPr lang="en-US"/>
          </a:p>
        </p:txBody>
      </p:sp>
      <p:sp>
        <p:nvSpPr>
          <p:cNvPr id="6" name="Slide Number Placeholder 5"/>
          <p:cNvSpPr>
            <a:spLocks noGrp="1"/>
          </p:cNvSpPr>
          <p:nvPr>
            <p:ph type="sldNum" sz="quarter" idx="12"/>
          </p:nvPr>
        </p:nvSpPr>
        <p:spPr>
          <a:xfrm>
            <a:off x="7924800" y="6356350"/>
            <a:ext cx="762000" cy="365125"/>
          </a:xfrm>
        </p:spPr>
        <p:txBody>
          <a:bodyPr/>
          <a:lstStyle>
            <a:lvl1pPr>
              <a:defRPr smtClean="0"/>
            </a:lvl1pPr>
          </a:lstStyle>
          <a:p>
            <a:fld id="{B6F15528-21DE-4FAA-801E-634DDDAF4B2B}" type="slidenum">
              <a:rPr lang="en-US" smtClean="0"/>
              <a:pPr/>
              <a:t>‹#›</a:t>
            </a:fld>
            <a:endParaRPr lang="en-US"/>
          </a:p>
        </p:txBody>
      </p:sp>
    </p:spTree>
  </p:cSld>
  <p:clrMapOvr>
    <a:masterClrMapping/>
  </p:clrMapOvr>
  <p:transition>
    <p:zoom/>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fld id="{1D8BD707-D9CF-40AE-B4C6-C98DA3205C09}" type="datetimeFigureOut">
              <a:rPr lang="en-US" smtClean="0"/>
              <a:pPr/>
              <a:t>11/6/2008</a:t>
            </a:fld>
            <a:endParaRPr lang="en-US"/>
          </a:p>
        </p:txBody>
      </p:sp>
      <p:sp>
        <p:nvSpPr>
          <p:cNvPr id="5" name="Footer Placeholder 21"/>
          <p:cNvSpPr>
            <a:spLocks noGrp="1"/>
          </p:cNvSpPr>
          <p:nvPr>
            <p:ph type="ftr" sz="quarter" idx="11"/>
          </p:nvPr>
        </p:nvSpPr>
        <p:spPr/>
        <p:txBody>
          <a:bodyPr/>
          <a:lstStyle>
            <a:lvl1pPr>
              <a:defRPr/>
            </a:lvl1pPr>
          </a:lstStyle>
          <a:p>
            <a:endParaRPr lang="en-US"/>
          </a:p>
        </p:txBody>
      </p:sp>
      <p:sp>
        <p:nvSpPr>
          <p:cNvPr id="6" name="Slide Number Placeholder 17"/>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1D8BD707-D9CF-40AE-B4C6-C98DA3205C09}" type="datetimeFigureOut">
              <a:rPr lang="en-US" smtClean="0"/>
              <a:pPr/>
              <a:t>11/6/2008</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fld id="{1D8BD707-D9CF-40AE-B4C6-C98DA3205C09}" type="datetimeFigureOut">
              <a:rPr lang="en-US" smtClean="0"/>
              <a:pPr/>
              <a:t>11/6/2008</a:t>
            </a:fld>
            <a:endParaRPr lang="en-US"/>
          </a:p>
        </p:txBody>
      </p:sp>
      <p:sp>
        <p:nvSpPr>
          <p:cNvPr id="6" name="Footer Placeholder 21"/>
          <p:cNvSpPr>
            <a:spLocks noGrp="1"/>
          </p:cNvSpPr>
          <p:nvPr>
            <p:ph type="ftr" sz="quarter" idx="11"/>
          </p:nvPr>
        </p:nvSpPr>
        <p:spPr/>
        <p:txBody>
          <a:bodyPr/>
          <a:lstStyle>
            <a:lvl1pPr>
              <a:defRPr/>
            </a:lvl1pPr>
          </a:lstStyle>
          <a:p>
            <a:endParaRPr lang="en-US"/>
          </a:p>
        </p:txBody>
      </p:sp>
      <p:sp>
        <p:nvSpPr>
          <p:cNvPr id="7" name="Slide Number Placeholder 17"/>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fld id="{1D8BD707-D9CF-40AE-B4C6-C98DA3205C09}" type="datetimeFigureOut">
              <a:rPr lang="en-US" smtClean="0"/>
              <a:pPr/>
              <a:t>11/6/2008</a:t>
            </a:fld>
            <a:endParaRPr lang="en-US"/>
          </a:p>
        </p:txBody>
      </p:sp>
      <p:sp>
        <p:nvSpPr>
          <p:cNvPr id="8" name="Footer Placeholder 21"/>
          <p:cNvSpPr>
            <a:spLocks noGrp="1"/>
          </p:cNvSpPr>
          <p:nvPr>
            <p:ph type="ftr" sz="quarter" idx="11"/>
          </p:nvPr>
        </p:nvSpPr>
        <p:spPr/>
        <p:txBody>
          <a:bodyPr/>
          <a:lstStyle>
            <a:lvl1pPr>
              <a:defRPr/>
            </a:lvl1pPr>
          </a:lstStyle>
          <a:p>
            <a:endParaRPr lang="en-US"/>
          </a:p>
        </p:txBody>
      </p:sp>
      <p:sp>
        <p:nvSpPr>
          <p:cNvPr id="9" name="Slide Number Placeholder 17"/>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fld id="{1D8BD707-D9CF-40AE-B4C6-C98DA3205C09}" type="datetimeFigureOut">
              <a:rPr lang="en-US" smtClean="0"/>
              <a:pPr/>
              <a:t>11/6/2008</a:t>
            </a:fld>
            <a:endParaRPr lang="en-US"/>
          </a:p>
        </p:txBody>
      </p:sp>
      <p:sp>
        <p:nvSpPr>
          <p:cNvPr id="4" name="Footer Placeholder 21"/>
          <p:cNvSpPr>
            <a:spLocks noGrp="1"/>
          </p:cNvSpPr>
          <p:nvPr>
            <p:ph type="ftr" sz="quarter" idx="11"/>
          </p:nvPr>
        </p:nvSpPr>
        <p:spPr/>
        <p:txBody>
          <a:bodyPr/>
          <a:lstStyle>
            <a:lvl1pPr>
              <a:defRPr/>
            </a:lvl1pPr>
          </a:lstStyle>
          <a:p>
            <a:endParaRPr lang="en-US"/>
          </a:p>
        </p:txBody>
      </p:sp>
      <p:sp>
        <p:nvSpPr>
          <p:cNvPr id="5" name="Slide Number Placeholder 17"/>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fld id="{1D8BD707-D9CF-40AE-B4C6-C98DA3205C09}" type="datetimeFigureOut">
              <a:rPr lang="en-US" smtClean="0"/>
              <a:pPr/>
              <a:t>11/6/2008</a:t>
            </a:fld>
            <a:endParaRPr lang="en-US"/>
          </a:p>
        </p:txBody>
      </p:sp>
      <p:sp>
        <p:nvSpPr>
          <p:cNvPr id="3" name="Footer Placeholder 21"/>
          <p:cNvSpPr>
            <a:spLocks noGrp="1"/>
          </p:cNvSpPr>
          <p:nvPr>
            <p:ph type="ftr" sz="quarter" idx="11"/>
          </p:nvPr>
        </p:nvSpPr>
        <p:spPr/>
        <p:txBody>
          <a:bodyPr/>
          <a:lstStyle>
            <a:lvl1pPr>
              <a:defRPr/>
            </a:lvl1pPr>
          </a:lstStyle>
          <a:p>
            <a:endParaRPr lang="en-US"/>
          </a:p>
        </p:txBody>
      </p:sp>
      <p:sp>
        <p:nvSpPr>
          <p:cNvPr id="4" name="Slide Number Placeholder 17"/>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fld id="{1D8BD707-D9CF-40AE-B4C6-C98DA3205C09}" type="datetimeFigureOut">
              <a:rPr lang="en-US" smtClean="0"/>
              <a:pPr/>
              <a:t>11/6/2008</a:t>
            </a:fld>
            <a:endParaRPr lang="en-US"/>
          </a:p>
        </p:txBody>
      </p:sp>
      <p:sp>
        <p:nvSpPr>
          <p:cNvPr id="6" name="Footer Placeholder 21"/>
          <p:cNvSpPr>
            <a:spLocks noGrp="1"/>
          </p:cNvSpPr>
          <p:nvPr>
            <p:ph type="ftr" sz="quarter" idx="11"/>
          </p:nvPr>
        </p:nvSpPr>
        <p:spPr/>
        <p:txBody>
          <a:bodyPr/>
          <a:lstStyle>
            <a:lvl1pPr>
              <a:defRPr/>
            </a:lvl1pPr>
          </a:lstStyle>
          <a:p>
            <a:endParaRPr lang="en-US"/>
          </a:p>
        </p:txBody>
      </p:sp>
      <p:sp>
        <p:nvSpPr>
          <p:cNvPr id="7" name="Slide Number Placeholder 17"/>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fld id="{1D8BD707-D9CF-40AE-B4C6-C98DA3205C09}" type="datetimeFigureOut">
              <a:rPr lang="en-US" smtClean="0"/>
              <a:pPr/>
              <a:t>11/6/2008</a:t>
            </a:fld>
            <a:endParaRPr lang="en-US"/>
          </a:p>
        </p:txBody>
      </p:sp>
      <p:sp>
        <p:nvSpPr>
          <p:cNvPr id="10" name="Footer Placeholder 5"/>
          <p:cNvSpPr>
            <a:spLocks noGrp="1"/>
          </p:cNvSpPr>
          <p:nvPr>
            <p:ph type="ftr" sz="quarter" idx="11"/>
          </p:nvPr>
        </p:nvSpPr>
        <p:spPr/>
        <p:txBody>
          <a:bodyPr/>
          <a:lstStyle>
            <a:lvl1pPr>
              <a:defRPr/>
            </a:lvl1pPr>
          </a:lstStyle>
          <a:p>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1028"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11/6/2008</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ransition>
    <p:zoom/>
  </p:transition>
  <p:txStyles>
    <p:titleStyle>
      <a:lvl1pPr algn="l" rtl="0" eaLnBrk="1" fontAlgn="base" hangingPunct="1">
        <a:spcBef>
          <a:spcPct val="0"/>
        </a:spcBef>
        <a:spcAft>
          <a:spcPct val="0"/>
        </a:spcAft>
        <a:defRPr sz="5000" kern="1200">
          <a:solidFill>
            <a:schemeClr val="tx2"/>
          </a:solidFill>
          <a:latin typeface="+mj-lt"/>
          <a:ea typeface="+mj-ea"/>
          <a:cs typeface="+mj-cs"/>
        </a:defRPr>
      </a:lvl1pPr>
      <a:lvl2pPr algn="l" rtl="0" eaLnBrk="1" fontAlgn="base" hangingPunct="1">
        <a:spcBef>
          <a:spcPct val="0"/>
        </a:spcBef>
        <a:spcAft>
          <a:spcPct val="0"/>
        </a:spcAft>
        <a:defRPr sz="5000">
          <a:solidFill>
            <a:schemeClr val="tx2"/>
          </a:solidFill>
          <a:latin typeface="Calibri" pitchFamily="34" charset="0"/>
        </a:defRPr>
      </a:lvl2pPr>
      <a:lvl3pPr algn="l" rtl="0" eaLnBrk="1" fontAlgn="base" hangingPunct="1">
        <a:spcBef>
          <a:spcPct val="0"/>
        </a:spcBef>
        <a:spcAft>
          <a:spcPct val="0"/>
        </a:spcAft>
        <a:defRPr sz="5000">
          <a:solidFill>
            <a:schemeClr val="tx2"/>
          </a:solidFill>
          <a:latin typeface="Calibri" pitchFamily="34" charset="0"/>
        </a:defRPr>
      </a:lvl3pPr>
      <a:lvl4pPr algn="l" rtl="0" eaLnBrk="1" fontAlgn="base" hangingPunct="1">
        <a:spcBef>
          <a:spcPct val="0"/>
        </a:spcBef>
        <a:spcAft>
          <a:spcPct val="0"/>
        </a:spcAft>
        <a:defRPr sz="5000">
          <a:solidFill>
            <a:schemeClr val="tx2"/>
          </a:solidFill>
          <a:latin typeface="Calibri" pitchFamily="34" charset="0"/>
        </a:defRPr>
      </a:lvl4pPr>
      <a:lvl5pPr algn="l" rtl="0" eaLnBrk="1" fontAlgn="base" hangingPunct="1">
        <a:spcBef>
          <a:spcPct val="0"/>
        </a:spcBef>
        <a:spcAft>
          <a:spcPct val="0"/>
        </a:spcAft>
        <a:defRPr sz="5000">
          <a:solidFill>
            <a:schemeClr val="tx2"/>
          </a:solidFill>
          <a:latin typeface="Calibri" pitchFamily="34" charset="0"/>
        </a:defRPr>
      </a:lvl5pPr>
      <a:lvl6pPr marL="457200" algn="l" rtl="0" eaLnBrk="1" fontAlgn="base" hangingPunct="1">
        <a:spcBef>
          <a:spcPct val="0"/>
        </a:spcBef>
        <a:spcAft>
          <a:spcPct val="0"/>
        </a:spcAft>
        <a:defRPr sz="5000">
          <a:solidFill>
            <a:schemeClr val="tx2"/>
          </a:solidFill>
          <a:latin typeface="Calibri" pitchFamily="34" charset="0"/>
        </a:defRPr>
      </a:lvl6pPr>
      <a:lvl7pPr marL="914400" algn="l" rtl="0" eaLnBrk="1" fontAlgn="base" hangingPunct="1">
        <a:spcBef>
          <a:spcPct val="0"/>
        </a:spcBef>
        <a:spcAft>
          <a:spcPct val="0"/>
        </a:spcAft>
        <a:defRPr sz="5000">
          <a:solidFill>
            <a:schemeClr val="tx2"/>
          </a:solidFill>
          <a:latin typeface="Calibri" pitchFamily="34" charset="0"/>
        </a:defRPr>
      </a:lvl7pPr>
      <a:lvl8pPr marL="1371600" algn="l" rtl="0" eaLnBrk="1" fontAlgn="base" hangingPunct="1">
        <a:spcBef>
          <a:spcPct val="0"/>
        </a:spcBef>
        <a:spcAft>
          <a:spcPct val="0"/>
        </a:spcAft>
        <a:defRPr sz="5000">
          <a:solidFill>
            <a:schemeClr val="tx2"/>
          </a:solidFill>
          <a:latin typeface="Calibri" pitchFamily="34" charset="0"/>
        </a:defRPr>
      </a:lvl8pPr>
      <a:lvl9pPr marL="1828800" algn="l" rtl="0" eaLnBrk="1" fontAlgn="base" hangingPunct="1">
        <a:spcBef>
          <a:spcPct val="0"/>
        </a:spcBef>
        <a:spcAft>
          <a:spcPct val="0"/>
        </a:spcAft>
        <a:defRPr sz="5000">
          <a:solidFill>
            <a:schemeClr val="tx2"/>
          </a:solidFill>
          <a:latin typeface="Calibri" pitchFamily="34" charset="0"/>
        </a:defRPr>
      </a:lvl9pPr>
    </p:titleStyle>
    <p:bodyStyle>
      <a:lvl1pPr marL="273050" indent="-273050" algn="l" rtl="0" eaLnBrk="1" fontAlgn="base" hangingPunct="1">
        <a:spcBef>
          <a:spcPct val="20000"/>
        </a:spcBef>
        <a:spcAft>
          <a:spcPct val="0"/>
        </a:spcAft>
        <a:buClr>
          <a:srgbClr val="FEB80A"/>
        </a:buClr>
        <a:buSzPct val="95000"/>
        <a:buFont typeface="Wingdings 2" pitchFamily="18" charset="2"/>
        <a:buChar char=""/>
        <a:defRPr sz="2600" kern="1200">
          <a:solidFill>
            <a:schemeClr val="tx1"/>
          </a:solidFill>
          <a:latin typeface="+mn-lt"/>
          <a:ea typeface="+mn-ea"/>
          <a:cs typeface="+mn-cs"/>
        </a:defRPr>
      </a:lvl1pPr>
      <a:lvl2pPr marL="639763" indent="-246063" algn="l" rtl="0" eaLnBrk="1" fontAlgn="base" hangingPunct="1">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1" fontAlgn="base" hangingPunct="1">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1" fontAlgn="base" hangingPunct="1">
        <a:spcBef>
          <a:spcPct val="20000"/>
        </a:spcBef>
        <a:spcAft>
          <a:spcPct val="0"/>
        </a:spcAft>
        <a:buClr>
          <a:srgbClr val="FEB80A"/>
        </a:buClr>
        <a:buSzPct val="65000"/>
        <a:buFont typeface="Wingdings 2" pitchFamily="18" charset="2"/>
        <a:buChar char=""/>
        <a:defRPr sz="2000" kern="1200">
          <a:solidFill>
            <a:schemeClr val="tx1"/>
          </a:solidFill>
          <a:latin typeface="+mn-lt"/>
          <a:ea typeface="+mn-ea"/>
          <a:cs typeface="+mn-cs"/>
        </a:defRPr>
      </a:lvl4pPr>
      <a:lvl5pPr marL="1462088" indent="-209550" algn="l" rtl="0" eaLnBrk="1" fontAlgn="base" hangingPunct="1">
        <a:spcBef>
          <a:spcPct val="20000"/>
        </a:spcBef>
        <a:spcAft>
          <a:spcPct val="0"/>
        </a:spcAft>
        <a:buClr>
          <a:srgbClr val="00ADDC"/>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hyperlink" Target="http://www.censusindia.gov.in/" TargetMode="Externa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850"/>
            <a:ext cx="8229600" cy="1733550"/>
          </a:xfrm>
        </p:spPr>
        <p:txBody>
          <a:bodyPr/>
          <a:lstStyle/>
          <a:p>
            <a:r>
              <a:rPr lang="en-US" dirty="0" smtClean="0"/>
              <a:t>HEALTH PROBLEMS IN ELDERLY</a:t>
            </a:r>
            <a:endParaRPr lang="en-US" dirty="0"/>
          </a:p>
        </p:txBody>
      </p:sp>
      <p:sp>
        <p:nvSpPr>
          <p:cNvPr id="3" name="Content Placeholder 2"/>
          <p:cNvSpPr>
            <a:spLocks noGrp="1"/>
          </p:cNvSpPr>
          <p:nvPr>
            <p:ph idx="1"/>
          </p:nvPr>
        </p:nvSpPr>
        <p:spPr>
          <a:xfrm>
            <a:off x="457200" y="3276600"/>
            <a:ext cx="8229600" cy="3048000"/>
          </a:xfrm>
        </p:spPr>
        <p:txBody>
          <a:bodyPr/>
          <a:lstStyle/>
          <a:p>
            <a:r>
              <a:rPr lang="en-US" dirty="0" smtClean="0"/>
              <a:t>Pravin Pisudde</a:t>
            </a:r>
            <a:endParaRPr lang="en-US"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this increase?</a:t>
            </a:r>
            <a:endParaRPr lang="en-US" dirty="0"/>
          </a:p>
        </p:txBody>
      </p:sp>
      <p:sp>
        <p:nvSpPr>
          <p:cNvPr id="3" name="Content Placeholder 2"/>
          <p:cNvSpPr>
            <a:spLocks noGrp="1"/>
          </p:cNvSpPr>
          <p:nvPr>
            <p:ph idx="1"/>
          </p:nvPr>
        </p:nvSpPr>
        <p:spPr/>
        <p:txBody>
          <a:bodyPr>
            <a:normAutofit/>
          </a:bodyPr>
          <a:lstStyle/>
          <a:p>
            <a:r>
              <a:rPr lang="en-US" dirty="0" smtClean="0">
                <a:cs typeface="Times New Roman" pitchFamily="18" charset="0"/>
              </a:rPr>
              <a:t>Change in birth rate</a:t>
            </a:r>
          </a:p>
          <a:p>
            <a:pPr lvl="1"/>
            <a:r>
              <a:rPr lang="en-US" dirty="0" smtClean="0">
                <a:cs typeface="Times New Roman" pitchFamily="18" charset="0"/>
              </a:rPr>
              <a:t>39.9(1951) to 23.5(2007)</a:t>
            </a:r>
          </a:p>
          <a:p>
            <a:r>
              <a:rPr lang="en-US" dirty="0" smtClean="0">
                <a:cs typeface="Times New Roman" pitchFamily="18" charset="0"/>
              </a:rPr>
              <a:t>Change in death rate</a:t>
            </a:r>
          </a:p>
          <a:p>
            <a:pPr lvl="1"/>
            <a:r>
              <a:rPr lang="en-US" dirty="0" smtClean="0">
                <a:cs typeface="Times New Roman" pitchFamily="18" charset="0"/>
              </a:rPr>
              <a:t>27.4(1951) to 7.5(2007)</a:t>
            </a:r>
          </a:p>
          <a:p>
            <a:r>
              <a:rPr lang="en-US" dirty="0" smtClean="0">
                <a:cs typeface="Times New Roman" pitchFamily="18" charset="0"/>
              </a:rPr>
              <a:t>Average life expectancy at the age of 60 years has increased from 12.4 years in 1950(1) to 17 years in the year 2002 and expected to be 20.8 in the year 2050(2) </a:t>
            </a:r>
          </a:p>
          <a:p>
            <a:r>
              <a:rPr lang="en-US" dirty="0" smtClean="0">
                <a:cs typeface="Times New Roman" pitchFamily="18" charset="0"/>
              </a:rPr>
              <a:t>The number of elderly has also increased from 19.61 million in 1950 to 81.09 million in 2002 and expected to increase to 323.82 million by the year 2050.</a:t>
            </a:r>
          </a:p>
        </p:txBody>
      </p:sp>
    </p:spTree>
  </p:cSld>
  <p:clrMapOvr>
    <a:masterClrMapping/>
  </p:clrMapOvr>
  <p:transition>
    <p:zoom/>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smtClean="0"/>
              <a:t>Comparative percentage distribution of population in India &amp; Maharashtra </a:t>
            </a:r>
            <a:endParaRPr lang="en-US" sz="3600" dirty="0"/>
          </a:p>
        </p:txBody>
      </p:sp>
      <p:graphicFrame>
        <p:nvGraphicFramePr>
          <p:cNvPr id="4" name="Content Placeholder 3"/>
          <p:cNvGraphicFramePr>
            <a:graphicFrameLocks noGrp="1"/>
          </p:cNvGraphicFramePr>
          <p:nvPr>
            <p:ph idx="1"/>
          </p:nvPr>
        </p:nvGraphicFramePr>
        <p:xfrm>
          <a:off x="457200" y="1935163"/>
          <a:ext cx="8229600" cy="438943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zo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914400"/>
          </a:xfrm>
        </p:spPr>
        <p:txBody>
          <a:bodyPr/>
          <a:lstStyle/>
          <a:p>
            <a:r>
              <a:rPr lang="en-US" dirty="0" smtClean="0">
                <a:cs typeface="Times New Roman" pitchFamily="18" charset="0"/>
              </a:rPr>
              <a:t>Impact of demographic transition</a:t>
            </a:r>
            <a:endParaRPr lang="en-US" dirty="0">
              <a:cs typeface="Times New Roman" pitchFamily="18" charset="0"/>
            </a:endParaRPr>
          </a:p>
        </p:txBody>
      </p:sp>
      <p:sp>
        <p:nvSpPr>
          <p:cNvPr id="3" name="Content Placeholder 2"/>
          <p:cNvSpPr>
            <a:spLocks noGrp="1"/>
          </p:cNvSpPr>
          <p:nvPr>
            <p:ph idx="1"/>
          </p:nvPr>
        </p:nvSpPr>
        <p:spPr>
          <a:xfrm>
            <a:off x="457200" y="1371600"/>
            <a:ext cx="8229600" cy="4525963"/>
          </a:xfrm>
        </p:spPr>
        <p:txBody>
          <a:bodyPr>
            <a:noAutofit/>
          </a:bodyPr>
          <a:lstStyle/>
          <a:p>
            <a:r>
              <a:rPr lang="en-US" sz="2400" dirty="0" smtClean="0">
                <a:cs typeface="Times New Roman" pitchFamily="18" charset="0"/>
              </a:rPr>
              <a:t>Impact on health</a:t>
            </a:r>
          </a:p>
          <a:p>
            <a:pPr lvl="1"/>
            <a:r>
              <a:rPr lang="en-US" sz="2000" dirty="0" smtClean="0">
                <a:cs typeface="Times New Roman" pitchFamily="18" charset="0"/>
              </a:rPr>
              <a:t>The morbidities and disabilities has increased</a:t>
            </a:r>
          </a:p>
          <a:p>
            <a:pPr lvl="1"/>
            <a:r>
              <a:rPr lang="en-US" sz="2000" dirty="0" smtClean="0">
                <a:cs typeface="Times New Roman" pitchFamily="18" charset="0"/>
              </a:rPr>
              <a:t>Greater stress on families</a:t>
            </a:r>
          </a:p>
          <a:p>
            <a:pPr lvl="1"/>
            <a:r>
              <a:rPr lang="en-US" sz="2000" dirty="0" smtClean="0">
                <a:cs typeface="Times New Roman" pitchFamily="18" charset="0"/>
              </a:rPr>
              <a:t>To produce work force to deal with population</a:t>
            </a:r>
          </a:p>
          <a:p>
            <a:pPr lvl="1"/>
            <a:r>
              <a:rPr lang="en-US" sz="2000" dirty="0" smtClean="0">
                <a:cs typeface="Times New Roman" pitchFamily="18" charset="0"/>
              </a:rPr>
              <a:t>Integrated approach of various disciplines</a:t>
            </a:r>
          </a:p>
          <a:p>
            <a:r>
              <a:rPr lang="en-US" sz="2400" dirty="0" smtClean="0">
                <a:cs typeface="Times New Roman" pitchFamily="18" charset="0"/>
              </a:rPr>
              <a:t>Social outcomes of demographic transition</a:t>
            </a:r>
          </a:p>
          <a:p>
            <a:pPr lvl="1"/>
            <a:r>
              <a:rPr lang="en-US" sz="2000" dirty="0" smtClean="0">
                <a:cs typeface="Times New Roman" pitchFamily="18" charset="0"/>
              </a:rPr>
              <a:t>Single elderlies</a:t>
            </a:r>
          </a:p>
          <a:p>
            <a:pPr lvl="1"/>
            <a:r>
              <a:rPr lang="en-US" sz="2000" dirty="0" smtClean="0">
                <a:cs typeface="Times New Roman" pitchFamily="18" charset="0"/>
              </a:rPr>
              <a:t>Increase in female widowhood</a:t>
            </a:r>
          </a:p>
          <a:p>
            <a:pPr lvl="1"/>
            <a:r>
              <a:rPr lang="en-US" sz="2000" dirty="0" smtClean="0">
                <a:cs typeface="Times New Roman" pitchFamily="18" charset="0"/>
              </a:rPr>
              <a:t>Income security</a:t>
            </a:r>
          </a:p>
          <a:p>
            <a:pPr lvl="1"/>
            <a:r>
              <a:rPr lang="en-US" sz="2000" dirty="0" smtClean="0">
                <a:cs typeface="Times New Roman" pitchFamily="18" charset="0"/>
              </a:rPr>
              <a:t>Agricultural dependency</a:t>
            </a:r>
          </a:p>
          <a:p>
            <a:pPr lvl="1"/>
            <a:r>
              <a:rPr lang="en-US" sz="2000" dirty="0" smtClean="0">
                <a:cs typeface="Times New Roman" pitchFamily="18" charset="0"/>
              </a:rPr>
              <a:t>Dependency</a:t>
            </a:r>
          </a:p>
          <a:p>
            <a:r>
              <a:rPr lang="en-US" sz="2400" dirty="0" smtClean="0">
                <a:cs typeface="Times New Roman" pitchFamily="18" charset="0"/>
              </a:rPr>
              <a:t>Economic demographic transition</a:t>
            </a:r>
          </a:p>
          <a:p>
            <a:pPr lvl="1"/>
            <a:r>
              <a:rPr lang="en-US" sz="2000" dirty="0" smtClean="0">
                <a:cs typeface="Times New Roman" pitchFamily="18" charset="0"/>
              </a:rPr>
              <a:t>Increase in elderly dependency ratio from 9.8(1951) to 11.3(1991) </a:t>
            </a:r>
            <a:endParaRPr lang="en-US" sz="2000" dirty="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143000"/>
          </a:xfrm>
        </p:spPr>
        <p:txBody>
          <a:bodyPr>
            <a:noAutofit/>
          </a:bodyPr>
          <a:lstStyle/>
          <a:p>
            <a:r>
              <a:rPr lang="en-US" sz="4000" dirty="0" smtClean="0"/>
              <a:t>Physiological/Biological changes in aging</a:t>
            </a:r>
            <a:endParaRPr lang="en-US" sz="4000" dirty="0"/>
          </a:p>
        </p:txBody>
      </p:sp>
      <p:sp>
        <p:nvSpPr>
          <p:cNvPr id="3" name="Content Placeholder 2"/>
          <p:cNvSpPr>
            <a:spLocks noGrp="1"/>
          </p:cNvSpPr>
          <p:nvPr>
            <p:ph idx="1"/>
          </p:nvPr>
        </p:nvSpPr>
        <p:spPr>
          <a:xfrm>
            <a:off x="457200" y="1219200"/>
            <a:ext cx="8229600" cy="4525963"/>
          </a:xfrm>
        </p:spPr>
        <p:txBody>
          <a:bodyPr>
            <a:noAutofit/>
          </a:bodyPr>
          <a:lstStyle/>
          <a:p>
            <a:r>
              <a:rPr lang="en-US" sz="2800" dirty="0" smtClean="0"/>
              <a:t>Cardiovascular</a:t>
            </a:r>
          </a:p>
          <a:p>
            <a:pPr lvl="1"/>
            <a:r>
              <a:rPr lang="en-US" sz="2400" dirty="0" smtClean="0"/>
              <a:t>Total cell mass↓</a:t>
            </a:r>
          </a:p>
          <a:p>
            <a:pPr lvl="1"/>
            <a:r>
              <a:rPr lang="en-US" sz="2400" dirty="0" smtClean="0"/>
              <a:t>Fat storage upto 65-70 ↑</a:t>
            </a:r>
          </a:p>
          <a:p>
            <a:pPr lvl="1"/>
            <a:r>
              <a:rPr lang="en-US" sz="2400" dirty="0" smtClean="0"/>
              <a:t>Central &amp; peripheral neural network ↓</a:t>
            </a:r>
          </a:p>
          <a:p>
            <a:pPr lvl="1"/>
            <a:r>
              <a:rPr lang="en-US" sz="2400" dirty="0" smtClean="0"/>
              <a:t>Myocardial cells ↓</a:t>
            </a:r>
          </a:p>
          <a:p>
            <a:pPr lvl="1"/>
            <a:r>
              <a:rPr lang="en-US" sz="2400" dirty="0" smtClean="0"/>
              <a:t>Tissue compliance/dispensability ↓</a:t>
            </a:r>
          </a:p>
          <a:p>
            <a:r>
              <a:rPr lang="en-US" sz="2800" dirty="0" smtClean="0"/>
              <a:t>Respiratory </a:t>
            </a:r>
          </a:p>
          <a:p>
            <a:pPr lvl="1"/>
            <a:r>
              <a:rPr lang="en-US" sz="2400" dirty="0" smtClean="0"/>
              <a:t>Bronchial cilliary function ↓</a:t>
            </a:r>
          </a:p>
          <a:p>
            <a:pPr lvl="1"/>
            <a:r>
              <a:rPr lang="en-US" sz="2400" dirty="0" smtClean="0"/>
              <a:t>Dyspnoea ↑</a:t>
            </a:r>
          </a:p>
          <a:p>
            <a:pPr lvl="1"/>
            <a:r>
              <a:rPr lang="en-US" sz="2400" dirty="0" smtClean="0"/>
              <a:t>Mucus accumulation ↑</a:t>
            </a:r>
          </a:p>
          <a:p>
            <a:pPr lvl="1"/>
            <a:r>
              <a:rPr lang="en-US" sz="2400" dirty="0" smtClean="0"/>
              <a:t>Alveolar exchange surface ↓</a:t>
            </a:r>
          </a:p>
          <a:p>
            <a:pPr lvl="1"/>
            <a:r>
              <a:rPr lang="en-US" sz="2400" dirty="0" smtClean="0"/>
              <a:t>Dead space ↑</a:t>
            </a:r>
            <a:endParaRPr lang="en-US" sz="2400" dirty="0"/>
          </a:p>
        </p:txBody>
      </p:sp>
    </p:spTree>
  </p:cSld>
  <p:clrMapOvr>
    <a:masterClrMapping/>
  </p:clrMapOvr>
  <p:transition>
    <p:zoom/>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685800"/>
            <a:ext cx="8229600" cy="4525963"/>
          </a:xfrm>
        </p:spPr>
        <p:txBody>
          <a:bodyPr>
            <a:noAutofit/>
          </a:bodyPr>
          <a:lstStyle/>
          <a:p>
            <a:r>
              <a:rPr lang="en-US" sz="2800" dirty="0" smtClean="0"/>
              <a:t>Nervous system</a:t>
            </a:r>
          </a:p>
          <a:p>
            <a:pPr lvl="1"/>
            <a:r>
              <a:rPr lang="en-US" sz="2400" dirty="0" smtClean="0"/>
              <a:t>Cell and fibre loss ↑</a:t>
            </a:r>
          </a:p>
          <a:p>
            <a:pPr lvl="1"/>
            <a:r>
              <a:rPr lang="en-US" sz="2400" dirty="0" smtClean="0"/>
              <a:t>Neuro-axonal degeneration ↑</a:t>
            </a:r>
          </a:p>
          <a:p>
            <a:pPr lvl="1"/>
            <a:r>
              <a:rPr lang="en-US" sz="2400" dirty="0" smtClean="0"/>
              <a:t>Central conduction ↓</a:t>
            </a:r>
          </a:p>
          <a:p>
            <a:pPr lvl="1"/>
            <a:r>
              <a:rPr lang="en-US" sz="2400" dirty="0" smtClean="0"/>
              <a:t>Catecholamine synthesis ↓</a:t>
            </a:r>
          </a:p>
          <a:p>
            <a:pPr lvl="1"/>
            <a:r>
              <a:rPr lang="en-US" sz="2400" dirty="0" smtClean="0"/>
              <a:t>Catecholamine disposal ↑</a:t>
            </a:r>
          </a:p>
          <a:p>
            <a:r>
              <a:rPr lang="en-US" sz="2800" dirty="0" smtClean="0"/>
              <a:t>Bone</a:t>
            </a:r>
          </a:p>
          <a:p>
            <a:pPr lvl="1"/>
            <a:r>
              <a:rPr lang="en-US" sz="2400" dirty="0" smtClean="0"/>
              <a:t>Mass and mineralization ↓</a:t>
            </a:r>
          </a:p>
          <a:p>
            <a:pPr lvl="1"/>
            <a:r>
              <a:rPr lang="en-US" sz="2400" dirty="0" smtClean="0"/>
              <a:t>Osteoporosis ↑</a:t>
            </a:r>
          </a:p>
          <a:p>
            <a:r>
              <a:rPr lang="en-US" sz="2800" dirty="0" smtClean="0"/>
              <a:t>Musculoskeletal disorders</a:t>
            </a:r>
          </a:p>
          <a:p>
            <a:pPr lvl="1"/>
            <a:r>
              <a:rPr lang="en-US" sz="2400" dirty="0" smtClean="0"/>
              <a:t>Tendon elasticity ↓</a:t>
            </a:r>
          </a:p>
          <a:p>
            <a:pPr lvl="1"/>
            <a:r>
              <a:rPr lang="en-US" sz="2400" dirty="0" smtClean="0"/>
              <a:t>Joint  flexibility ↓</a:t>
            </a:r>
          </a:p>
        </p:txBody>
      </p:sp>
    </p:spTree>
  </p:cSld>
  <p:clrMapOvr>
    <a:masterClrMapping/>
  </p:clrMapOvr>
  <p:transition>
    <p:zoom/>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229600" cy="4525963"/>
          </a:xfrm>
        </p:spPr>
        <p:txBody>
          <a:bodyPr>
            <a:noAutofit/>
          </a:bodyPr>
          <a:lstStyle/>
          <a:p>
            <a:r>
              <a:rPr lang="en-US" sz="2800" dirty="0" smtClean="0"/>
              <a:t>Muscle strength</a:t>
            </a:r>
          </a:p>
          <a:p>
            <a:pPr lvl="1"/>
            <a:r>
              <a:rPr lang="en-US" sz="2400" dirty="0" smtClean="0"/>
              <a:t>Muscle mass ↓</a:t>
            </a:r>
          </a:p>
          <a:p>
            <a:pPr lvl="1"/>
            <a:r>
              <a:rPr lang="en-US" sz="2400" dirty="0" smtClean="0"/>
              <a:t>Muscle diameter ↓</a:t>
            </a:r>
          </a:p>
          <a:p>
            <a:pPr lvl="1"/>
            <a:r>
              <a:rPr lang="en-US" sz="2400" dirty="0" smtClean="0"/>
              <a:t>Speed of contraction ↓</a:t>
            </a:r>
          </a:p>
          <a:p>
            <a:pPr lvl="1"/>
            <a:r>
              <a:rPr lang="en-US" sz="2400" dirty="0" smtClean="0"/>
              <a:t>Max. voluntary strength ↓</a:t>
            </a:r>
          </a:p>
          <a:p>
            <a:pPr lvl="1"/>
            <a:r>
              <a:rPr lang="en-US" sz="2400" dirty="0" smtClean="0"/>
              <a:t>Control of movements ↓</a:t>
            </a:r>
          </a:p>
          <a:p>
            <a:r>
              <a:rPr lang="en-US" sz="2800" dirty="0" smtClean="0"/>
              <a:t>Thermoregulation</a:t>
            </a:r>
          </a:p>
          <a:p>
            <a:pPr lvl="1"/>
            <a:r>
              <a:rPr lang="en-US" sz="2400" dirty="0" smtClean="0"/>
              <a:t>Tolerance to heat ↓</a:t>
            </a:r>
          </a:p>
          <a:p>
            <a:pPr lvl="1"/>
            <a:r>
              <a:rPr lang="en-US" sz="2400" dirty="0" smtClean="0"/>
              <a:t>Sweating ↓</a:t>
            </a:r>
          </a:p>
          <a:p>
            <a:pPr lvl="1"/>
            <a:r>
              <a:rPr lang="en-US" sz="2400" dirty="0" err="1" smtClean="0"/>
              <a:t>Vasodilation</a:t>
            </a:r>
            <a:r>
              <a:rPr lang="en-US" sz="2400" dirty="0" smtClean="0"/>
              <a:t> ↓</a:t>
            </a:r>
          </a:p>
          <a:p>
            <a:pPr lvl="1"/>
            <a:r>
              <a:rPr lang="en-US" sz="2400" dirty="0" err="1" smtClean="0"/>
              <a:t>Skinfold</a:t>
            </a:r>
            <a:r>
              <a:rPr lang="en-US" sz="2400" dirty="0" smtClean="0"/>
              <a:t> thickness ↑</a:t>
            </a:r>
          </a:p>
        </p:txBody>
      </p:sp>
    </p:spTree>
  </p:cSld>
  <p:clrMapOvr>
    <a:masterClrMapping/>
  </p:clrMapOvr>
  <p:transition>
    <p:zoom/>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4525963"/>
          </a:xfrm>
        </p:spPr>
        <p:txBody>
          <a:bodyPr>
            <a:normAutofit/>
          </a:bodyPr>
          <a:lstStyle/>
          <a:p>
            <a:r>
              <a:rPr lang="en-US" dirty="0" smtClean="0"/>
              <a:t>Excretory system</a:t>
            </a:r>
          </a:p>
          <a:p>
            <a:pPr lvl="1"/>
            <a:r>
              <a:rPr lang="en-US" dirty="0" smtClean="0"/>
              <a:t>Renal mass(70%)  &amp; perfusion(50%) decrease</a:t>
            </a:r>
          </a:p>
          <a:p>
            <a:r>
              <a:rPr lang="en-US" dirty="0" smtClean="0"/>
              <a:t>Digestive system</a:t>
            </a:r>
          </a:p>
          <a:p>
            <a:pPr lvl="1"/>
            <a:r>
              <a:rPr lang="en-US" dirty="0" smtClean="0"/>
              <a:t>Loss of teeth</a:t>
            </a:r>
          </a:p>
          <a:p>
            <a:pPr lvl="1"/>
            <a:r>
              <a:rPr lang="en-US" dirty="0" smtClean="0"/>
              <a:t>Salivary &amp; gastric secretion</a:t>
            </a:r>
          </a:p>
          <a:p>
            <a:r>
              <a:rPr lang="en-US" dirty="0" smtClean="0"/>
              <a:t>Special senses</a:t>
            </a:r>
          </a:p>
          <a:p>
            <a:pPr lvl="1"/>
            <a:r>
              <a:rPr lang="en-US" dirty="0" smtClean="0"/>
              <a:t>Reaction speed ↓</a:t>
            </a:r>
          </a:p>
          <a:p>
            <a:pPr lvl="1"/>
            <a:r>
              <a:rPr lang="en-US" dirty="0" smtClean="0"/>
              <a:t>Acuity ↑</a:t>
            </a:r>
          </a:p>
          <a:p>
            <a:pPr>
              <a:buNone/>
            </a:pPr>
            <a:r>
              <a:rPr lang="en-US" sz="2800" dirty="0" smtClean="0"/>
              <a:t> </a:t>
            </a:r>
          </a:p>
          <a:p>
            <a:pPr lvl="1"/>
            <a:endParaRPr lang="en-US" dirty="0"/>
          </a:p>
        </p:txBody>
      </p:sp>
    </p:spTree>
  </p:cSld>
  <p:clrMapOvr>
    <a:masterClrMapping/>
  </p:clrMapOvr>
  <p:transition>
    <p:zoom/>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Nutrition </a:t>
            </a:r>
            <a:endParaRPr lang="en-US" dirty="0"/>
          </a:p>
        </p:txBody>
      </p:sp>
      <p:sp>
        <p:nvSpPr>
          <p:cNvPr id="3" name="Content Placeholder 2"/>
          <p:cNvSpPr>
            <a:spLocks noGrp="1"/>
          </p:cNvSpPr>
          <p:nvPr>
            <p:ph idx="1"/>
          </p:nvPr>
        </p:nvSpPr>
        <p:spPr>
          <a:xfrm>
            <a:off x="457200" y="1143000"/>
            <a:ext cx="8229600" cy="5029200"/>
          </a:xfrm>
        </p:spPr>
        <p:txBody>
          <a:bodyPr>
            <a:normAutofit/>
          </a:bodyPr>
          <a:lstStyle/>
          <a:p>
            <a:r>
              <a:rPr lang="en-US" dirty="0" smtClean="0"/>
              <a:t>Micronutrients like protein, fat, carbohydrates and some minerals which are needed in big amount Calcium and phosphorus</a:t>
            </a:r>
          </a:p>
          <a:p>
            <a:r>
              <a:rPr lang="en-US" dirty="0" smtClean="0"/>
              <a:t>Vitamins and minerals are needed in less amount(</a:t>
            </a:r>
            <a:r>
              <a:rPr lang="en-US" dirty="0" err="1" smtClean="0"/>
              <a:t>Vit</a:t>
            </a:r>
            <a:r>
              <a:rPr lang="en-US" dirty="0" smtClean="0"/>
              <a:t> A, C, E, iron, selenium &amp; iodine)</a:t>
            </a:r>
          </a:p>
          <a:p>
            <a:r>
              <a:rPr lang="en-US" dirty="0" smtClean="0"/>
              <a:t>Energy needs of aging individuals are decreased</a:t>
            </a:r>
          </a:p>
          <a:p>
            <a:r>
              <a:rPr lang="en-US" dirty="0" smtClean="0"/>
              <a:t>Increase in body weight</a:t>
            </a:r>
          </a:p>
          <a:p>
            <a:r>
              <a:rPr lang="en-US" dirty="0" smtClean="0"/>
              <a:t>Degenerative diseases</a:t>
            </a:r>
          </a:p>
          <a:p>
            <a:pPr lvl="1"/>
            <a:r>
              <a:rPr lang="en-US" dirty="0" smtClean="0"/>
              <a:t>Obesity, DM, HT, CAD, Stroke are more pronounced</a:t>
            </a:r>
          </a:p>
          <a:p>
            <a:r>
              <a:rPr lang="en-US" dirty="0" smtClean="0"/>
              <a:t>Anti oxidant has to be consumed in lots amount</a:t>
            </a:r>
          </a:p>
          <a:p>
            <a:r>
              <a:rPr lang="en-US" dirty="0" smtClean="0"/>
              <a:t>Decrease water content of body</a:t>
            </a:r>
          </a:p>
          <a:p>
            <a:endParaRPr lang="en-US" dirty="0" smtClean="0"/>
          </a:p>
          <a:p>
            <a:endParaRPr lang="en-US" dirty="0"/>
          </a:p>
        </p:txBody>
      </p:sp>
    </p:spTree>
  </p:cSld>
  <p:clrMapOvr>
    <a:masterClrMapping/>
  </p:clrMapOvr>
  <p:transition>
    <p:zoom/>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Psychological changes</a:t>
            </a:r>
            <a:endParaRPr lang="en-US" dirty="0"/>
          </a:p>
        </p:txBody>
      </p:sp>
      <p:sp>
        <p:nvSpPr>
          <p:cNvPr id="3" name="Content Placeholder 2"/>
          <p:cNvSpPr>
            <a:spLocks noGrp="1"/>
          </p:cNvSpPr>
          <p:nvPr>
            <p:ph idx="1"/>
          </p:nvPr>
        </p:nvSpPr>
        <p:spPr/>
        <p:txBody>
          <a:bodyPr/>
          <a:lstStyle/>
          <a:p>
            <a:r>
              <a:rPr lang="en-US" dirty="0" smtClean="0"/>
              <a:t>Personality change in mid life and old age</a:t>
            </a:r>
          </a:p>
          <a:p>
            <a:pPr lvl="1"/>
            <a:r>
              <a:rPr lang="en-US" dirty="0" smtClean="0"/>
              <a:t>Loose their intelligence and competence</a:t>
            </a:r>
          </a:p>
          <a:p>
            <a:pPr lvl="1"/>
            <a:r>
              <a:rPr lang="en-US" dirty="0" smtClean="0"/>
              <a:t>Difficulty in doing task that involved speed</a:t>
            </a:r>
          </a:p>
          <a:p>
            <a:r>
              <a:rPr lang="en-US" dirty="0" smtClean="0"/>
              <a:t>Psychological issues in old age</a:t>
            </a:r>
          </a:p>
          <a:p>
            <a:pPr lvl="1"/>
            <a:r>
              <a:rPr lang="en-US" dirty="0" smtClean="0"/>
              <a:t>Life satisfaction</a:t>
            </a:r>
          </a:p>
          <a:p>
            <a:pPr lvl="1"/>
            <a:r>
              <a:rPr lang="en-US" dirty="0" smtClean="0"/>
              <a:t>Loneliness</a:t>
            </a:r>
          </a:p>
          <a:p>
            <a:pPr lvl="1"/>
            <a:r>
              <a:rPr lang="en-US" dirty="0" smtClean="0"/>
              <a:t>Adjustment and well-being</a:t>
            </a:r>
          </a:p>
          <a:p>
            <a:pPr lvl="1"/>
            <a:r>
              <a:rPr lang="en-US" dirty="0" smtClean="0"/>
              <a:t>Cognitive changes</a:t>
            </a:r>
          </a:p>
        </p:txBody>
      </p:sp>
    </p:spTree>
  </p:cSld>
  <p:clrMapOvr>
    <a:masterClrMapping/>
  </p:clrMapOvr>
  <p:transition>
    <p:zoom/>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changes in old age</a:t>
            </a:r>
            <a:endParaRPr lang="en-US" dirty="0"/>
          </a:p>
        </p:txBody>
      </p:sp>
      <p:sp>
        <p:nvSpPr>
          <p:cNvPr id="3" name="Content Placeholder 2"/>
          <p:cNvSpPr>
            <a:spLocks noGrp="1"/>
          </p:cNvSpPr>
          <p:nvPr>
            <p:ph idx="1"/>
          </p:nvPr>
        </p:nvSpPr>
        <p:spPr/>
        <p:txBody>
          <a:bodyPr/>
          <a:lstStyle/>
          <a:p>
            <a:r>
              <a:rPr lang="en-US" dirty="0" smtClean="0"/>
              <a:t>Bereavement/Widowhood</a:t>
            </a:r>
          </a:p>
          <a:p>
            <a:r>
              <a:rPr lang="en-US" dirty="0" smtClean="0"/>
              <a:t>Retirement</a:t>
            </a:r>
          </a:p>
          <a:p>
            <a:r>
              <a:rPr lang="en-US" dirty="0" smtClean="0"/>
              <a:t>Loss of social status</a:t>
            </a:r>
          </a:p>
          <a:p>
            <a:r>
              <a:rPr lang="en-US" dirty="0" err="1" smtClean="0"/>
              <a:t>Agism</a:t>
            </a:r>
            <a:r>
              <a:rPr lang="en-US" dirty="0" smtClean="0"/>
              <a:t> and generation</a:t>
            </a:r>
          </a:p>
          <a:p>
            <a:r>
              <a:rPr lang="en-US" dirty="0" smtClean="0"/>
              <a:t>Changes in family and living arrangements</a:t>
            </a:r>
          </a:p>
          <a:p>
            <a:pPr lvl="1"/>
            <a:r>
              <a:rPr lang="en-US" dirty="0" smtClean="0"/>
              <a:t>Older people </a:t>
            </a:r>
            <a:r>
              <a:rPr lang="en-US" smtClean="0"/>
              <a:t>lives alone</a:t>
            </a:r>
          </a:p>
          <a:p>
            <a:pPr lvl="1"/>
            <a:endParaRPr lang="en-US" dirty="0"/>
          </a:p>
        </p:txBody>
      </p:sp>
    </p:spTree>
  </p:cSld>
  <p:clrMapOvr>
    <a:masterClrMapping/>
  </p:clrMapOvr>
  <p:transition>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Framework</a:t>
            </a:r>
            <a:endParaRPr lang="en-US" dirty="0"/>
          </a:p>
        </p:txBody>
      </p:sp>
      <p:sp>
        <p:nvSpPr>
          <p:cNvPr id="3" name="Content Placeholder 2"/>
          <p:cNvSpPr>
            <a:spLocks noGrp="1"/>
          </p:cNvSpPr>
          <p:nvPr>
            <p:ph idx="1"/>
          </p:nvPr>
        </p:nvSpPr>
        <p:spPr>
          <a:xfrm>
            <a:off x="457200" y="1295400"/>
            <a:ext cx="8229600" cy="4389437"/>
          </a:xfrm>
        </p:spPr>
        <p:txBody>
          <a:bodyPr/>
          <a:lstStyle/>
          <a:p>
            <a:pPr lvl="0"/>
            <a:r>
              <a:rPr lang="en-US" sz="2400" dirty="0" smtClean="0"/>
              <a:t>Definitions</a:t>
            </a:r>
          </a:p>
          <a:p>
            <a:pPr lvl="0"/>
            <a:r>
              <a:rPr lang="en-US" sz="2400" dirty="0" smtClean="0"/>
              <a:t>Introduction</a:t>
            </a:r>
          </a:p>
          <a:p>
            <a:pPr lvl="0"/>
            <a:r>
              <a:rPr lang="en-US" sz="2400" dirty="0" smtClean="0"/>
              <a:t>Demographic trends</a:t>
            </a:r>
          </a:p>
          <a:p>
            <a:pPr lvl="0"/>
            <a:r>
              <a:rPr lang="en-US" sz="2400" dirty="0" smtClean="0"/>
              <a:t>Physiological/Biological changes in aging</a:t>
            </a:r>
          </a:p>
          <a:p>
            <a:r>
              <a:rPr lang="en-US" sz="2400" dirty="0" smtClean="0"/>
              <a:t>Health and medical problems</a:t>
            </a:r>
          </a:p>
          <a:p>
            <a:pPr lvl="0"/>
            <a:r>
              <a:rPr lang="en-US" sz="2400" dirty="0" smtClean="0"/>
              <a:t>Mental health</a:t>
            </a:r>
          </a:p>
          <a:p>
            <a:pPr lvl="0"/>
            <a:r>
              <a:rPr lang="en-US" sz="2400" dirty="0" smtClean="0"/>
              <a:t>Determinants of active aging &amp; graceful</a:t>
            </a:r>
          </a:p>
          <a:p>
            <a:pPr lvl="0"/>
            <a:r>
              <a:rPr lang="en-US" sz="2400" dirty="0" smtClean="0"/>
              <a:t>Health promotion in old age</a:t>
            </a:r>
          </a:p>
          <a:p>
            <a:pPr lvl="0"/>
            <a:r>
              <a:rPr lang="en-US" sz="2400" dirty="0" smtClean="0"/>
              <a:t>Social support in old age</a:t>
            </a:r>
          </a:p>
          <a:p>
            <a:pPr lvl="0"/>
            <a:r>
              <a:rPr lang="en-US" sz="2400" dirty="0" smtClean="0"/>
              <a:t>Intervention to modify risk factors</a:t>
            </a:r>
          </a:p>
          <a:p>
            <a:pPr lvl="0"/>
            <a:r>
              <a:rPr lang="en-US" sz="2400" dirty="0" smtClean="0"/>
              <a:t>Screening for disease in old age</a:t>
            </a:r>
          </a:p>
          <a:p>
            <a:pPr lvl="0"/>
            <a:r>
              <a:rPr lang="en-US" sz="2400" dirty="0" smtClean="0"/>
              <a:t>Health care provisions</a:t>
            </a:r>
          </a:p>
        </p:txBody>
      </p:sp>
    </p:spTree>
  </p:cSld>
  <p:clrMapOvr>
    <a:masterClrMapping/>
  </p:clrMapOvr>
  <p:transition>
    <p:zoom/>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cs typeface="Times New Roman" pitchFamily="18" charset="0"/>
              </a:rPr>
              <a:t>Health and Medical problems</a:t>
            </a:r>
            <a:endParaRPr lang="en-US" dirty="0"/>
          </a:p>
        </p:txBody>
      </p:sp>
      <p:sp>
        <p:nvSpPr>
          <p:cNvPr id="3" name="Content Placeholder 2"/>
          <p:cNvSpPr>
            <a:spLocks noGrp="1"/>
          </p:cNvSpPr>
          <p:nvPr>
            <p:ph idx="1"/>
          </p:nvPr>
        </p:nvSpPr>
        <p:spPr>
          <a:xfrm>
            <a:off x="457200" y="1066800"/>
            <a:ext cx="8229600" cy="4525963"/>
          </a:xfrm>
        </p:spPr>
        <p:txBody>
          <a:bodyPr>
            <a:noAutofit/>
          </a:bodyPr>
          <a:lstStyle/>
          <a:p>
            <a:r>
              <a:rPr lang="en-US" sz="2800" dirty="0" smtClean="0">
                <a:cs typeface="Times New Roman" pitchFamily="18" charset="0"/>
              </a:rPr>
              <a:t>Elderly people suffer from both communicable as well as degenerative Ds. </a:t>
            </a:r>
          </a:p>
          <a:p>
            <a:r>
              <a:rPr lang="en-US" sz="2800" dirty="0" smtClean="0">
                <a:cs typeface="Times New Roman" pitchFamily="18" charset="0"/>
              </a:rPr>
              <a:t>The elderly are highly vulnerable to the </a:t>
            </a:r>
            <a:r>
              <a:rPr lang="en-US" sz="2800" dirty="0" err="1" smtClean="0">
                <a:cs typeface="Times New Roman" pitchFamily="18" charset="0"/>
              </a:rPr>
              <a:t>infectiouos</a:t>
            </a:r>
            <a:r>
              <a:rPr lang="en-US" sz="2800" dirty="0" smtClean="0">
                <a:cs typeface="Times New Roman" pitchFamily="18" charset="0"/>
              </a:rPr>
              <a:t> disease </a:t>
            </a:r>
          </a:p>
          <a:p>
            <a:pPr lvl="1"/>
            <a:r>
              <a:rPr lang="en-US" sz="2400" dirty="0" smtClean="0">
                <a:cs typeface="Times New Roman" pitchFamily="18" charset="0"/>
              </a:rPr>
              <a:t>Immune functions and atrophic change in various organs. </a:t>
            </a:r>
          </a:p>
          <a:p>
            <a:pPr lvl="1"/>
            <a:r>
              <a:rPr lang="en-US" sz="2400" dirty="0" smtClean="0">
                <a:cs typeface="Times New Roman" pitchFamily="18" charset="0"/>
              </a:rPr>
              <a:t>The psychological changes in the old age lead to impairment cough reflex, impairment circulation and tissue perfusion. </a:t>
            </a:r>
          </a:p>
          <a:p>
            <a:pPr lvl="1"/>
            <a:r>
              <a:rPr lang="en-US" dirty="0" smtClean="0">
                <a:cs typeface="Times New Roman" pitchFamily="18" charset="0"/>
              </a:rPr>
              <a:t>D</a:t>
            </a:r>
            <a:r>
              <a:rPr lang="en-US" sz="2400" dirty="0" smtClean="0">
                <a:cs typeface="Times New Roman" pitchFamily="18" charset="0"/>
              </a:rPr>
              <a:t>eficient collagen synthesis and poor wound healing. </a:t>
            </a:r>
          </a:p>
          <a:p>
            <a:pPr lvl="1"/>
            <a:r>
              <a:rPr lang="en-US" dirty="0" smtClean="0">
                <a:cs typeface="Times New Roman" pitchFamily="18" charset="0"/>
              </a:rPr>
              <a:t>P</a:t>
            </a:r>
            <a:r>
              <a:rPr lang="en-US" sz="2400" dirty="0" smtClean="0">
                <a:cs typeface="Times New Roman" pitchFamily="18" charset="0"/>
              </a:rPr>
              <a:t>oor nutrition and high intake of immune suppressive drugs.</a:t>
            </a:r>
          </a:p>
          <a:p>
            <a:r>
              <a:rPr lang="en-US" sz="2800" dirty="0" smtClean="0">
                <a:cs typeface="Times New Roman" pitchFamily="18" charset="0"/>
              </a:rPr>
              <a:t>Joint pain and cough are the most common health problem among elderly.</a:t>
            </a:r>
            <a:endParaRPr lang="en-US" sz="3600" dirty="0"/>
          </a:p>
        </p:txBody>
      </p:sp>
    </p:spTree>
  </p:cSld>
  <p:clrMapOvr>
    <a:masterClrMapping/>
  </p:clrMapOvr>
  <p:transition>
    <p:zoom/>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68963"/>
          </a:xfrm>
        </p:spPr>
        <p:txBody>
          <a:bodyPr>
            <a:normAutofit/>
          </a:bodyPr>
          <a:lstStyle/>
          <a:p>
            <a:r>
              <a:rPr lang="en-US" dirty="0" smtClean="0">
                <a:cs typeface="Times New Roman" pitchFamily="18" charset="0"/>
              </a:rPr>
              <a:t>Other remote disease include blood pressure, heart disease, urinary problem &amp; diabetes. </a:t>
            </a:r>
          </a:p>
          <a:p>
            <a:r>
              <a:rPr lang="en-US" dirty="0" smtClean="0">
                <a:cs typeface="Times New Roman" pitchFamily="18" charset="0"/>
              </a:rPr>
              <a:t>A major killer among elderly was discovered to be respiratory disorder in the rural areas &amp; disorder in the circulatory system in urban areas. </a:t>
            </a:r>
          </a:p>
          <a:p>
            <a:r>
              <a:rPr lang="en-US" dirty="0" smtClean="0">
                <a:cs typeface="Times New Roman" pitchFamily="18" charset="0"/>
              </a:rPr>
              <a:t>Lack of adequate nutrition was one of the contributory factors for the ill health of the elderly. </a:t>
            </a:r>
          </a:p>
          <a:p>
            <a:r>
              <a:rPr lang="en-US" dirty="0" smtClean="0">
                <a:cs typeface="Times New Roman" pitchFamily="18" charset="0"/>
              </a:rPr>
              <a:t>Diet taken by them was deficient in micro nutrients, like iron, vitamin A, riboflavin calcium etc, deficiency of Vitamin A leads to poor vision, dry skin, and weakened immunity</a:t>
            </a:r>
            <a:r>
              <a:rPr lang="en-US" sz="3600" dirty="0" smtClean="0">
                <a:cs typeface="Times New Roman" pitchFamily="18" charset="0"/>
              </a:rPr>
              <a:t>.</a:t>
            </a:r>
          </a:p>
          <a:p>
            <a:endParaRPr lang="en-US" dirty="0"/>
          </a:p>
        </p:txBody>
      </p:sp>
    </p:spTree>
  </p:cSld>
  <p:clrMapOvr>
    <a:masterClrMapping/>
  </p:clrMapOvr>
  <p:transition>
    <p:zoom/>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fontScale="90000"/>
          </a:bodyPr>
          <a:lstStyle/>
          <a:p>
            <a:r>
              <a:rPr lang="en-US" dirty="0" smtClean="0">
                <a:cs typeface="Times New Roman" pitchFamily="18" charset="0"/>
              </a:rPr>
              <a:t>Change in the Status: Economic and Emotional Dependence</a:t>
            </a:r>
            <a:endParaRPr lang="en-US" dirty="0">
              <a:cs typeface="Times New Roman" pitchFamily="18" charset="0"/>
            </a:endParaRPr>
          </a:p>
        </p:txBody>
      </p:sp>
      <p:sp>
        <p:nvSpPr>
          <p:cNvPr id="3" name="Content Placeholder 2"/>
          <p:cNvSpPr>
            <a:spLocks noGrp="1"/>
          </p:cNvSpPr>
          <p:nvPr>
            <p:ph idx="1"/>
          </p:nvPr>
        </p:nvSpPr>
        <p:spPr>
          <a:xfrm>
            <a:off x="457200" y="1447800"/>
            <a:ext cx="8229600" cy="5029200"/>
          </a:xfrm>
        </p:spPr>
        <p:txBody>
          <a:bodyPr>
            <a:noAutofit/>
          </a:bodyPr>
          <a:lstStyle/>
          <a:p>
            <a:r>
              <a:rPr lang="en-US" sz="2800" dirty="0" smtClean="0">
                <a:cs typeface="Times New Roman" pitchFamily="18" charset="0"/>
              </a:rPr>
              <a:t>As age advances, dependence on “others” be it difficult, children, grandchildren or relatives, increases and this is  accompanied by compromise with dignity, independence and participation. </a:t>
            </a:r>
          </a:p>
          <a:p>
            <a:r>
              <a:rPr lang="en-US" sz="2800" dirty="0" smtClean="0">
                <a:cs typeface="Times New Roman" pitchFamily="18" charset="0"/>
              </a:rPr>
              <a:t>This loss of status is more pronounced in middle class families, </a:t>
            </a:r>
          </a:p>
          <a:p>
            <a:r>
              <a:rPr lang="en-US" sz="2800" dirty="0" smtClean="0">
                <a:cs typeface="Times New Roman" pitchFamily="18" charset="0"/>
              </a:rPr>
              <a:t>Lack of adjustment in multi-generation households has increased the vulnerability of the aged.</a:t>
            </a:r>
          </a:p>
        </p:txBody>
      </p:sp>
    </p:spTree>
  </p:cSld>
  <p:clrMapOvr>
    <a:masterClrMapping/>
  </p:clrMapOvr>
  <p:transition>
    <p:zoom/>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p:cNvGraphicFramePr>
          <p:nvPr/>
        </p:nvGraphicFramePr>
        <p:xfrm>
          <a:off x="228600" y="1127760"/>
          <a:ext cx="8610599" cy="2225040"/>
        </p:xfrm>
        <a:graphic>
          <a:graphicData uri="http://schemas.openxmlformats.org/drawingml/2006/table">
            <a:tbl>
              <a:tblPr firstRow="1" bandRow="1"/>
              <a:tblGrid>
                <a:gridCol w="4424891"/>
                <a:gridCol w="4185708"/>
              </a:tblGrid>
              <a:tr h="370840">
                <a:tc gridSpan="2">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 Distribution of Old age death by system(60+) in rural </a:t>
                      </a:r>
                      <a:r>
                        <a:rPr lang="en-US" sz="2000" b="1" dirty="0" smtClean="0">
                          <a:latin typeface="Times New Roman" pitchFamily="18" charset="0"/>
                          <a:cs typeface="Times New Roman" pitchFamily="18" charset="0"/>
                        </a:rPr>
                        <a:t>India</a:t>
                      </a:r>
                      <a:r>
                        <a:rPr lang="en-US" sz="2000" b="1" baseline="0"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(Top </a:t>
                      </a:r>
                      <a:r>
                        <a:rPr lang="en-US" sz="2000" b="1" dirty="0">
                          <a:latin typeface="Times New Roman" pitchFamily="18" charset="0"/>
                          <a:cs typeface="Times New Roman" pitchFamily="18" charset="0"/>
                        </a:rPr>
                        <a:t>5 causes)(4)</a:t>
                      </a:r>
                      <a:endParaRPr lang="en-US" sz="1800" b="1" dirty="0">
                        <a:latin typeface="Times New Roman" pitchFamily="18" charset="0"/>
                        <a:ea typeface="Times New Roman"/>
                        <a:cs typeface="Times New Roman" pitchFamily="18" charset="0"/>
                      </a:endParaRPr>
                    </a:p>
                  </a:txBody>
                  <a:tcPr marL="68580" marR="68580" marT="0" marB="0"/>
                </a:tc>
                <a:tc hMerge="1">
                  <a:txBody>
                    <a:bodyPr/>
                    <a:lstStyle/>
                    <a:p>
                      <a:endParaRPr lang="en-US"/>
                    </a:p>
                  </a:txBody>
                  <a:tcPr/>
                </a:tc>
              </a:tr>
              <a:tr h="370840">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Disorders of the </a:t>
                      </a:r>
                      <a:r>
                        <a:rPr lang="en-US" sz="2000" b="1" dirty="0" smtClean="0">
                          <a:latin typeface="Times New Roman" pitchFamily="18" charset="0"/>
                          <a:cs typeface="Times New Roman" pitchFamily="18" charset="0"/>
                        </a:rPr>
                        <a:t>RS</a:t>
                      </a:r>
                      <a:endParaRPr lang="en-US" sz="18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a:latin typeface="Times New Roman" pitchFamily="18" charset="0"/>
                          <a:cs typeface="Times New Roman" pitchFamily="18" charset="0"/>
                        </a:rPr>
                        <a:t>33.7%</a:t>
                      </a:r>
                      <a:endParaRPr lang="en-US" sz="1800" b="1">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Disorders of the </a:t>
                      </a:r>
                      <a:r>
                        <a:rPr lang="en-US" sz="2000" b="1" dirty="0" smtClean="0">
                          <a:latin typeface="Times New Roman" pitchFamily="18" charset="0"/>
                          <a:cs typeface="Times New Roman" pitchFamily="18" charset="0"/>
                        </a:rPr>
                        <a:t>CVS</a:t>
                      </a:r>
                      <a:endParaRPr lang="en-US" sz="18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a:latin typeface="Times New Roman" pitchFamily="18" charset="0"/>
                          <a:cs typeface="Times New Roman" pitchFamily="18" charset="0"/>
                        </a:rPr>
                        <a:t>21.6%</a:t>
                      </a:r>
                      <a:endParaRPr lang="en-US" sz="1800" b="1">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Other clear symptoms</a:t>
                      </a:r>
                      <a:endParaRPr lang="en-US" sz="18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a:latin typeface="Times New Roman" pitchFamily="18" charset="0"/>
                          <a:cs typeface="Times New Roman" pitchFamily="18" charset="0"/>
                        </a:rPr>
                        <a:t>18.1%</a:t>
                      </a:r>
                      <a:endParaRPr lang="en-US" sz="1800" b="1">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Disorders of the </a:t>
                      </a:r>
                      <a:r>
                        <a:rPr lang="en-US" sz="2000" b="1" dirty="0" smtClean="0">
                          <a:latin typeface="Times New Roman" pitchFamily="18" charset="0"/>
                          <a:cs typeface="Times New Roman" pitchFamily="18" charset="0"/>
                        </a:rPr>
                        <a:t>CNS</a:t>
                      </a:r>
                      <a:endParaRPr lang="en-US" sz="18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a:latin typeface="Times New Roman" pitchFamily="18" charset="0"/>
                          <a:cs typeface="Times New Roman" pitchFamily="18" charset="0"/>
                        </a:rPr>
                        <a:t>9.6%</a:t>
                      </a:r>
                      <a:endParaRPr lang="en-US" sz="1800" b="1">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2000" b="1" dirty="0" smtClean="0">
                          <a:latin typeface="Times New Roman" pitchFamily="18" charset="0"/>
                          <a:cs typeface="Times New Roman" pitchFamily="18" charset="0"/>
                        </a:rPr>
                        <a:t>Fever</a:t>
                      </a:r>
                      <a:endParaRPr lang="en-US" sz="18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6.6%</a:t>
                      </a:r>
                      <a:endParaRPr lang="en-US" sz="1800" b="1" dirty="0">
                        <a:latin typeface="Times New Roman" pitchFamily="18" charset="0"/>
                        <a:ea typeface="Times New Roman"/>
                        <a:cs typeface="Times New Roman" pitchFamily="18" charset="0"/>
                      </a:endParaRPr>
                    </a:p>
                  </a:txBody>
                  <a:tcPr marL="68580" marR="68580" marT="0" marB="0"/>
                </a:tc>
              </a:tr>
            </a:tbl>
          </a:graphicData>
        </a:graphic>
      </p:graphicFrame>
      <p:graphicFrame>
        <p:nvGraphicFramePr>
          <p:cNvPr id="5" name="Content Placeholder 3"/>
          <p:cNvGraphicFramePr>
            <a:graphicFrameLocks/>
          </p:cNvGraphicFramePr>
          <p:nvPr/>
        </p:nvGraphicFramePr>
        <p:xfrm>
          <a:off x="228600" y="4023360"/>
          <a:ext cx="8534400" cy="2225040"/>
        </p:xfrm>
        <a:graphic>
          <a:graphicData uri="http://schemas.openxmlformats.org/drawingml/2006/table">
            <a:tbl>
              <a:tblPr firstRow="1" bandRow="1"/>
              <a:tblGrid>
                <a:gridCol w="4267200"/>
                <a:gridCol w="4267200"/>
              </a:tblGrid>
              <a:tr h="370840">
                <a:tc gridSpan="2">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Distribution of Old age death by disease (60+) in rural </a:t>
                      </a:r>
                      <a:r>
                        <a:rPr lang="en-US" sz="2000" b="1" dirty="0" smtClean="0">
                          <a:latin typeface="Times New Roman" pitchFamily="18" charset="0"/>
                          <a:cs typeface="Times New Roman" pitchFamily="18" charset="0"/>
                        </a:rPr>
                        <a:t>India</a:t>
                      </a:r>
                      <a:r>
                        <a:rPr lang="en-US" sz="2000" b="1" baseline="0"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(Top </a:t>
                      </a:r>
                      <a:r>
                        <a:rPr lang="en-US" sz="2000" b="1" dirty="0">
                          <a:latin typeface="Times New Roman" pitchFamily="18" charset="0"/>
                          <a:cs typeface="Times New Roman" pitchFamily="18" charset="0"/>
                        </a:rPr>
                        <a:t>5 causes)(4)</a:t>
                      </a:r>
                      <a:endParaRPr lang="en-US" sz="1800" b="1" dirty="0">
                        <a:latin typeface="Times New Roman" pitchFamily="18" charset="0"/>
                        <a:ea typeface="Times New Roman"/>
                        <a:cs typeface="Times New Roman" pitchFamily="18" charset="0"/>
                      </a:endParaRPr>
                    </a:p>
                  </a:txBody>
                  <a:tcPr marL="68580" marR="68580" marT="0" marB="0"/>
                </a:tc>
                <a:tc hMerge="1">
                  <a:txBody>
                    <a:bodyPr/>
                    <a:lstStyle/>
                    <a:p>
                      <a:endParaRPr lang="en-US"/>
                    </a:p>
                  </a:txBody>
                  <a:tcPr/>
                </a:tc>
              </a:tr>
              <a:tr h="370840">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Bronchitis-Asthma </a:t>
                      </a:r>
                      <a:endParaRPr lang="en-US" sz="18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25.8%</a:t>
                      </a:r>
                      <a:endParaRPr lang="en-US" sz="1800" b="1" dirty="0">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Heart Attack</a:t>
                      </a:r>
                      <a:endParaRPr lang="en-US" sz="18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a:latin typeface="Times New Roman" pitchFamily="18" charset="0"/>
                          <a:cs typeface="Times New Roman" pitchFamily="18" charset="0"/>
                        </a:rPr>
                        <a:t>13.2%</a:t>
                      </a:r>
                      <a:endParaRPr lang="en-US" sz="1800" b="1">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Paralysis</a:t>
                      </a:r>
                      <a:endParaRPr lang="en-US" sz="18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a:latin typeface="Times New Roman" pitchFamily="18" charset="0"/>
                          <a:cs typeface="Times New Roman" pitchFamily="18" charset="0"/>
                        </a:rPr>
                        <a:t>8.4%</a:t>
                      </a:r>
                      <a:endParaRPr lang="en-US" sz="1800" b="1">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Cancer</a:t>
                      </a:r>
                      <a:endParaRPr lang="en-US" sz="18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7.1%</a:t>
                      </a:r>
                      <a:endParaRPr lang="en-US" sz="1800" b="1" dirty="0">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2000" b="1">
                          <a:latin typeface="Times New Roman" pitchFamily="18" charset="0"/>
                          <a:cs typeface="Times New Roman" pitchFamily="18" charset="0"/>
                        </a:rPr>
                        <a:t>TB of lungs</a:t>
                      </a:r>
                      <a:endParaRPr lang="en-US" sz="18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5.8%</a:t>
                      </a:r>
                      <a:endParaRPr lang="en-US" sz="1800" b="1" dirty="0">
                        <a:latin typeface="Times New Roman" pitchFamily="18" charset="0"/>
                        <a:ea typeface="Times New Roman"/>
                        <a:cs typeface="Times New Roman" pitchFamily="18" charset="0"/>
                      </a:endParaRPr>
                    </a:p>
                  </a:txBody>
                  <a:tcPr marL="68580" marR="68580" marT="0" marB="0"/>
                </a:tc>
              </a:tr>
            </a:tbl>
          </a:graphicData>
        </a:graphic>
      </p:graphicFrame>
    </p:spTree>
  </p:cSld>
  <p:clrMapOvr>
    <a:masterClrMapping/>
  </p:clrMapOvr>
  <p:transition>
    <p:zoom/>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52400" y="205232"/>
          <a:ext cx="8763000" cy="6564376"/>
        </p:xfrm>
        <a:graphic>
          <a:graphicData uri="http://schemas.openxmlformats.org/drawingml/2006/table">
            <a:tbl>
              <a:tblPr firstRow="1" bandRow="1"/>
              <a:tblGrid>
                <a:gridCol w="3581400"/>
                <a:gridCol w="1524000"/>
                <a:gridCol w="1371600"/>
                <a:gridCol w="1295400"/>
                <a:gridCol w="990600"/>
              </a:tblGrid>
              <a:tr h="370840">
                <a:tc rowSpan="2">
                  <a:txBody>
                    <a:bodyPr/>
                    <a:lstStyle/>
                    <a:p>
                      <a:pPr marL="0" marR="0" algn="ctr">
                        <a:lnSpc>
                          <a:spcPct val="115000"/>
                        </a:lnSpc>
                        <a:spcBef>
                          <a:spcPts val="0"/>
                        </a:spcBef>
                        <a:spcAft>
                          <a:spcPts val="0"/>
                        </a:spcAft>
                      </a:pPr>
                      <a:r>
                        <a:rPr lang="en-US" sz="1800" b="1" dirty="0">
                          <a:latin typeface="Times New Roman" pitchFamily="18" charset="0"/>
                          <a:cs typeface="Times New Roman" pitchFamily="18" charset="0"/>
                        </a:rPr>
                        <a:t>Cause of Death(5)</a:t>
                      </a:r>
                      <a:endParaRPr lang="en-US" sz="1600" b="1" dirty="0">
                        <a:latin typeface="Times New Roman" pitchFamily="18" charset="0"/>
                        <a:ea typeface="Times New Roman"/>
                        <a:cs typeface="Times New Roman" pitchFamily="18" charset="0"/>
                      </a:endParaRPr>
                    </a:p>
                  </a:txBody>
                  <a:tcPr marL="68580" marR="68580" marT="0" marB="0"/>
                </a:tc>
                <a:tc gridSpan="2">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65-69 years</a:t>
                      </a:r>
                      <a:endParaRPr lang="en-US" sz="1600" b="1">
                        <a:latin typeface="Times New Roman" pitchFamily="18" charset="0"/>
                        <a:ea typeface="Times New Roman"/>
                        <a:cs typeface="Times New Roman" pitchFamily="18" charset="0"/>
                      </a:endParaRPr>
                    </a:p>
                  </a:txBody>
                  <a:tcPr marL="68580" marR="68580" marT="0" marB="0"/>
                </a:tc>
                <a:tc hMerge="1">
                  <a:txBody>
                    <a:bodyPr/>
                    <a:lstStyle/>
                    <a:p>
                      <a:endParaRPr lang="en-US"/>
                    </a:p>
                  </a:txBody>
                  <a:tcPr/>
                </a:tc>
                <a:tc gridSpan="2">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70+</a:t>
                      </a:r>
                      <a:endParaRPr lang="en-US" sz="1600" b="1">
                        <a:latin typeface="Times New Roman" pitchFamily="18" charset="0"/>
                        <a:ea typeface="Times New Roman"/>
                        <a:cs typeface="Times New Roman" pitchFamily="18" charset="0"/>
                      </a:endParaRPr>
                    </a:p>
                  </a:txBody>
                  <a:tcPr marL="68580" marR="68580" marT="0" marB="0"/>
                </a:tc>
                <a:tc hMerge="1">
                  <a:txBody>
                    <a:bodyPr/>
                    <a:lstStyle/>
                    <a:p>
                      <a:endParaRPr lang="en-US"/>
                    </a:p>
                  </a:txBody>
                  <a:tcPr/>
                </a:tc>
              </a:tr>
              <a:tr h="370840">
                <a:tc vMerge="1">
                  <a:txBody>
                    <a:bodyPr/>
                    <a:lstStyle/>
                    <a:p>
                      <a:endParaRPr lang="en-US"/>
                    </a:p>
                  </a:txBody>
                  <a:tcPr/>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Male</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dirty="0">
                          <a:latin typeface="Times New Roman" pitchFamily="18" charset="0"/>
                          <a:cs typeface="Times New Roman" pitchFamily="18" charset="0"/>
                        </a:rPr>
                        <a:t>Female</a:t>
                      </a:r>
                      <a:endParaRPr lang="en-US" sz="16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Male</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Female</a:t>
                      </a:r>
                      <a:endParaRPr lang="en-US" sz="1600" b="1">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1800" b="1" dirty="0">
                          <a:latin typeface="Times New Roman" pitchFamily="18" charset="0"/>
                          <a:cs typeface="Times New Roman" pitchFamily="18" charset="0"/>
                        </a:rPr>
                        <a:t>Infectious and parasitic disease</a:t>
                      </a:r>
                      <a:endParaRPr lang="en-US" sz="16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dirty="0">
                          <a:solidFill>
                            <a:srgbClr val="FF0000"/>
                          </a:solidFill>
                          <a:latin typeface="Times New Roman" pitchFamily="18" charset="0"/>
                          <a:cs typeface="Times New Roman" pitchFamily="18" charset="0"/>
                        </a:rPr>
                        <a:t>13.2</a:t>
                      </a:r>
                      <a:endParaRPr lang="en-US" sz="1600" b="1" dirty="0">
                        <a:solidFill>
                          <a:srgbClr val="FF0000"/>
                        </a:solidFill>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dirty="0">
                          <a:solidFill>
                            <a:srgbClr val="FF0000"/>
                          </a:solidFill>
                          <a:latin typeface="Times New Roman" pitchFamily="18" charset="0"/>
                          <a:cs typeface="Times New Roman" pitchFamily="18" charset="0"/>
                        </a:rPr>
                        <a:t>9.6</a:t>
                      </a:r>
                      <a:endParaRPr lang="en-US" sz="1600" b="1" dirty="0">
                        <a:solidFill>
                          <a:srgbClr val="FF0000"/>
                        </a:solidFill>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dirty="0">
                          <a:solidFill>
                            <a:srgbClr val="FF0000"/>
                          </a:solidFill>
                          <a:latin typeface="Times New Roman" pitchFamily="18" charset="0"/>
                          <a:cs typeface="Times New Roman" pitchFamily="18" charset="0"/>
                        </a:rPr>
                        <a:t>9.3</a:t>
                      </a:r>
                      <a:endParaRPr lang="en-US" sz="1600" b="1" dirty="0">
                        <a:solidFill>
                          <a:srgbClr val="FF0000"/>
                        </a:solidFill>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dirty="0">
                          <a:solidFill>
                            <a:srgbClr val="FF0000"/>
                          </a:solidFill>
                          <a:latin typeface="Times New Roman" pitchFamily="18" charset="0"/>
                          <a:cs typeface="Times New Roman" pitchFamily="18" charset="0"/>
                        </a:rPr>
                        <a:t>6.5</a:t>
                      </a:r>
                      <a:endParaRPr lang="en-US" sz="1600" b="1" dirty="0">
                        <a:solidFill>
                          <a:srgbClr val="FF0000"/>
                        </a:solidFill>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Neoplasms</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dirty="0">
                          <a:solidFill>
                            <a:srgbClr val="FF0000"/>
                          </a:solidFill>
                          <a:latin typeface="Times New Roman" pitchFamily="18" charset="0"/>
                          <a:cs typeface="Times New Roman" pitchFamily="18" charset="0"/>
                        </a:rPr>
                        <a:t>5.3</a:t>
                      </a:r>
                      <a:endParaRPr lang="en-US" sz="1600" b="1" dirty="0">
                        <a:solidFill>
                          <a:srgbClr val="FF0000"/>
                        </a:solidFill>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dirty="0">
                          <a:solidFill>
                            <a:srgbClr val="FF0000"/>
                          </a:solidFill>
                          <a:latin typeface="Times New Roman" pitchFamily="18" charset="0"/>
                          <a:cs typeface="Times New Roman" pitchFamily="18" charset="0"/>
                        </a:rPr>
                        <a:t>6.9</a:t>
                      </a:r>
                      <a:endParaRPr lang="en-US" sz="1600" b="1" dirty="0">
                        <a:solidFill>
                          <a:srgbClr val="FF0000"/>
                        </a:solidFill>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dirty="0">
                          <a:solidFill>
                            <a:srgbClr val="FF0000"/>
                          </a:solidFill>
                          <a:latin typeface="Times New Roman" pitchFamily="18" charset="0"/>
                          <a:cs typeface="Times New Roman" pitchFamily="18" charset="0"/>
                        </a:rPr>
                        <a:t>4.1</a:t>
                      </a:r>
                      <a:endParaRPr lang="en-US" sz="1600" b="1" dirty="0">
                        <a:solidFill>
                          <a:srgbClr val="FF0000"/>
                        </a:solidFill>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dirty="0">
                          <a:solidFill>
                            <a:srgbClr val="FF0000"/>
                          </a:solidFill>
                          <a:latin typeface="Times New Roman" pitchFamily="18" charset="0"/>
                          <a:cs typeface="Times New Roman" pitchFamily="18" charset="0"/>
                        </a:rPr>
                        <a:t>3.8</a:t>
                      </a:r>
                      <a:endParaRPr lang="en-US" sz="1600" b="1" dirty="0">
                        <a:solidFill>
                          <a:srgbClr val="FF0000"/>
                        </a:solidFill>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1800" b="1" dirty="0">
                          <a:latin typeface="Times New Roman" pitchFamily="18" charset="0"/>
                          <a:cs typeface="Times New Roman" pitchFamily="18" charset="0"/>
                        </a:rPr>
                        <a:t>Endocrine </a:t>
                      </a:r>
                      <a:r>
                        <a:rPr lang="en-US" sz="1800" b="1" dirty="0" smtClean="0">
                          <a:latin typeface="Times New Roman" pitchFamily="18" charset="0"/>
                          <a:cs typeface="Times New Roman" pitchFamily="18" charset="0"/>
                        </a:rPr>
                        <a:t>system</a:t>
                      </a:r>
                      <a:endParaRPr lang="en-US" sz="16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4.9</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6.5</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dirty="0">
                          <a:latin typeface="Times New Roman" pitchFamily="18" charset="0"/>
                          <a:cs typeface="Times New Roman" pitchFamily="18" charset="0"/>
                        </a:rPr>
                        <a:t>4.1</a:t>
                      </a:r>
                      <a:endParaRPr lang="en-US" sz="16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dirty="0">
                          <a:latin typeface="Times New Roman" pitchFamily="18" charset="0"/>
                          <a:cs typeface="Times New Roman" pitchFamily="18" charset="0"/>
                        </a:rPr>
                        <a:t>4.5</a:t>
                      </a:r>
                      <a:endParaRPr lang="en-US" sz="1600" b="1" dirty="0">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1800" b="1" dirty="0">
                          <a:latin typeface="Times New Roman" pitchFamily="18" charset="0"/>
                          <a:cs typeface="Times New Roman" pitchFamily="18" charset="0"/>
                        </a:rPr>
                        <a:t>Disease of </a:t>
                      </a:r>
                      <a:r>
                        <a:rPr lang="en-US" sz="1800" b="1" dirty="0" smtClean="0">
                          <a:latin typeface="Times New Roman" pitchFamily="18" charset="0"/>
                          <a:cs typeface="Times New Roman" pitchFamily="18" charset="0"/>
                        </a:rPr>
                        <a:t>haematopoetic system</a:t>
                      </a:r>
                      <a:endParaRPr lang="en-US" sz="16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1.5</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dirty="0">
                          <a:latin typeface="Times New Roman" pitchFamily="18" charset="0"/>
                          <a:cs typeface="Times New Roman" pitchFamily="18" charset="0"/>
                        </a:rPr>
                        <a:t>1.8</a:t>
                      </a:r>
                      <a:endParaRPr lang="en-US" sz="16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1.4</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1.9</a:t>
                      </a:r>
                      <a:endParaRPr lang="en-US" sz="1600" b="1">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Mental disorder</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0.2</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0.1</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0.1</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0.1</a:t>
                      </a:r>
                      <a:endParaRPr lang="en-US" sz="1600" b="1">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1800" b="1" dirty="0">
                          <a:latin typeface="Times New Roman" pitchFamily="18" charset="0"/>
                          <a:cs typeface="Times New Roman" pitchFamily="18" charset="0"/>
                        </a:rPr>
                        <a:t>Disease </a:t>
                      </a:r>
                      <a:r>
                        <a:rPr lang="en-US" sz="1800" b="1" dirty="0" smtClean="0">
                          <a:latin typeface="Times New Roman" pitchFamily="18" charset="0"/>
                          <a:cs typeface="Times New Roman" pitchFamily="18" charset="0"/>
                        </a:rPr>
                        <a:t>CNS</a:t>
                      </a:r>
                      <a:endParaRPr lang="en-US" sz="16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1.9</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2.3</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1.9</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1.9</a:t>
                      </a:r>
                      <a:endParaRPr lang="en-US" sz="1600" b="1">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1800" b="1" dirty="0">
                          <a:latin typeface="Times New Roman" pitchFamily="18" charset="0"/>
                          <a:cs typeface="Times New Roman" pitchFamily="18" charset="0"/>
                        </a:rPr>
                        <a:t>Disease of the </a:t>
                      </a:r>
                      <a:r>
                        <a:rPr lang="en-US" sz="1800" b="1" dirty="0" smtClean="0">
                          <a:latin typeface="Times New Roman" pitchFamily="18" charset="0"/>
                          <a:cs typeface="Times New Roman" pitchFamily="18" charset="0"/>
                        </a:rPr>
                        <a:t>CVS</a:t>
                      </a:r>
                      <a:endParaRPr lang="en-US" sz="16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dirty="0">
                          <a:solidFill>
                            <a:srgbClr val="FF0000"/>
                          </a:solidFill>
                          <a:latin typeface="Times New Roman" pitchFamily="18" charset="0"/>
                          <a:cs typeface="Times New Roman" pitchFamily="18" charset="0"/>
                        </a:rPr>
                        <a:t>38.3</a:t>
                      </a:r>
                      <a:endParaRPr lang="en-US" sz="1600" b="1" dirty="0">
                        <a:solidFill>
                          <a:srgbClr val="FF0000"/>
                        </a:solidFill>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dirty="0">
                          <a:solidFill>
                            <a:srgbClr val="FF0000"/>
                          </a:solidFill>
                          <a:latin typeface="Times New Roman" pitchFamily="18" charset="0"/>
                          <a:cs typeface="Times New Roman" pitchFamily="18" charset="0"/>
                        </a:rPr>
                        <a:t>36.3</a:t>
                      </a:r>
                      <a:endParaRPr lang="en-US" sz="1600" b="1" dirty="0">
                        <a:solidFill>
                          <a:srgbClr val="FF0000"/>
                        </a:solidFill>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dirty="0">
                          <a:solidFill>
                            <a:srgbClr val="FF0000"/>
                          </a:solidFill>
                          <a:latin typeface="Times New Roman" pitchFamily="18" charset="0"/>
                          <a:cs typeface="Times New Roman" pitchFamily="18" charset="0"/>
                        </a:rPr>
                        <a:t>36.9</a:t>
                      </a:r>
                      <a:endParaRPr lang="en-US" sz="1600" b="1" dirty="0">
                        <a:solidFill>
                          <a:srgbClr val="FF0000"/>
                        </a:solidFill>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dirty="0">
                          <a:solidFill>
                            <a:srgbClr val="FF0000"/>
                          </a:solidFill>
                          <a:latin typeface="Times New Roman" pitchFamily="18" charset="0"/>
                          <a:cs typeface="Times New Roman" pitchFamily="18" charset="0"/>
                        </a:rPr>
                        <a:t>36.9</a:t>
                      </a:r>
                      <a:endParaRPr lang="en-US" sz="1600" b="1" dirty="0">
                        <a:solidFill>
                          <a:srgbClr val="FF0000"/>
                        </a:solidFill>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1800" b="1" dirty="0">
                          <a:latin typeface="Times New Roman" pitchFamily="18" charset="0"/>
                          <a:cs typeface="Times New Roman" pitchFamily="18" charset="0"/>
                        </a:rPr>
                        <a:t>Disease of the </a:t>
                      </a:r>
                      <a:r>
                        <a:rPr lang="en-US" sz="1800" b="1" dirty="0" smtClean="0">
                          <a:latin typeface="Times New Roman" pitchFamily="18" charset="0"/>
                          <a:cs typeface="Times New Roman" pitchFamily="18" charset="0"/>
                        </a:rPr>
                        <a:t>RS</a:t>
                      </a:r>
                      <a:endParaRPr lang="en-US" sz="16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dirty="0">
                          <a:solidFill>
                            <a:srgbClr val="FF0000"/>
                          </a:solidFill>
                          <a:latin typeface="Times New Roman" pitchFamily="18" charset="0"/>
                          <a:cs typeface="Times New Roman" pitchFamily="18" charset="0"/>
                        </a:rPr>
                        <a:t>8.2</a:t>
                      </a:r>
                      <a:endParaRPr lang="en-US" sz="1600" b="1" dirty="0">
                        <a:solidFill>
                          <a:srgbClr val="FF0000"/>
                        </a:solidFill>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dirty="0">
                          <a:solidFill>
                            <a:srgbClr val="FF0000"/>
                          </a:solidFill>
                          <a:latin typeface="Times New Roman" pitchFamily="18" charset="0"/>
                          <a:cs typeface="Times New Roman" pitchFamily="18" charset="0"/>
                        </a:rPr>
                        <a:t>7.1</a:t>
                      </a:r>
                      <a:endParaRPr lang="en-US" sz="1600" b="1" dirty="0">
                        <a:solidFill>
                          <a:srgbClr val="FF0000"/>
                        </a:solidFill>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dirty="0">
                          <a:solidFill>
                            <a:srgbClr val="FF0000"/>
                          </a:solidFill>
                          <a:latin typeface="Times New Roman" pitchFamily="18" charset="0"/>
                          <a:cs typeface="Times New Roman" pitchFamily="18" charset="0"/>
                        </a:rPr>
                        <a:t>9.7</a:t>
                      </a:r>
                      <a:endParaRPr lang="en-US" sz="1600" b="1" dirty="0">
                        <a:solidFill>
                          <a:srgbClr val="FF0000"/>
                        </a:solidFill>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dirty="0">
                          <a:solidFill>
                            <a:srgbClr val="FF0000"/>
                          </a:solidFill>
                          <a:latin typeface="Times New Roman" pitchFamily="18" charset="0"/>
                          <a:cs typeface="Times New Roman" pitchFamily="18" charset="0"/>
                        </a:rPr>
                        <a:t>10.2</a:t>
                      </a:r>
                      <a:endParaRPr lang="en-US" sz="1600" b="1" dirty="0">
                        <a:solidFill>
                          <a:srgbClr val="FF0000"/>
                        </a:solidFill>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1800" b="1" dirty="0">
                          <a:latin typeface="Times New Roman" pitchFamily="18" charset="0"/>
                          <a:cs typeface="Times New Roman" pitchFamily="18" charset="0"/>
                        </a:rPr>
                        <a:t>Disease of the </a:t>
                      </a:r>
                      <a:r>
                        <a:rPr lang="en-US" sz="1800" b="1" dirty="0" smtClean="0">
                          <a:latin typeface="Times New Roman" pitchFamily="18" charset="0"/>
                          <a:cs typeface="Times New Roman" pitchFamily="18" charset="0"/>
                        </a:rPr>
                        <a:t>GIT</a:t>
                      </a:r>
                      <a:endParaRPr lang="en-US" sz="16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5.1</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3.5</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3.2</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2.4</a:t>
                      </a:r>
                      <a:endParaRPr lang="en-US" sz="1600" b="1">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1800" b="1" dirty="0">
                          <a:latin typeface="Times New Roman" pitchFamily="18" charset="0"/>
                          <a:cs typeface="Times New Roman" pitchFamily="18" charset="0"/>
                        </a:rPr>
                        <a:t>Disease of the </a:t>
                      </a:r>
                      <a:r>
                        <a:rPr lang="en-US" sz="1800" b="1" dirty="0" smtClean="0">
                          <a:latin typeface="Times New Roman" pitchFamily="18" charset="0"/>
                          <a:cs typeface="Times New Roman" pitchFamily="18" charset="0"/>
                        </a:rPr>
                        <a:t>GUT</a:t>
                      </a:r>
                      <a:endParaRPr lang="en-US" sz="16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1.8</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dirty="0">
                          <a:latin typeface="Times New Roman" pitchFamily="18" charset="0"/>
                          <a:cs typeface="Times New Roman" pitchFamily="18" charset="0"/>
                        </a:rPr>
                        <a:t>1.7</a:t>
                      </a:r>
                      <a:endParaRPr lang="en-US" sz="16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1.7</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1.2</a:t>
                      </a:r>
                      <a:endParaRPr lang="en-US" sz="1600" b="1">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1800" b="1" dirty="0" smtClean="0">
                          <a:latin typeface="Times New Roman" pitchFamily="18" charset="0"/>
                          <a:cs typeface="Times New Roman" pitchFamily="18" charset="0"/>
                        </a:rPr>
                        <a:t>Ds</a:t>
                      </a:r>
                      <a:r>
                        <a:rPr lang="en-US" sz="1800" b="1" baseline="0" dirty="0" smtClean="0">
                          <a:latin typeface="Times New Roman" pitchFamily="18" charset="0"/>
                          <a:cs typeface="Times New Roman" pitchFamily="18" charset="0"/>
                        </a:rPr>
                        <a:t> </a:t>
                      </a:r>
                      <a:r>
                        <a:rPr lang="en-US" sz="1800" b="1" dirty="0" smtClean="0">
                          <a:latin typeface="Times New Roman" pitchFamily="18" charset="0"/>
                          <a:cs typeface="Times New Roman" pitchFamily="18" charset="0"/>
                        </a:rPr>
                        <a:t>of </a:t>
                      </a:r>
                      <a:r>
                        <a:rPr lang="en-US" sz="1800" b="1" dirty="0">
                          <a:latin typeface="Times New Roman" pitchFamily="18" charset="0"/>
                          <a:cs typeface="Times New Roman" pitchFamily="18" charset="0"/>
                        </a:rPr>
                        <a:t>the skin </a:t>
                      </a:r>
                      <a:r>
                        <a:rPr lang="en-US" sz="1800" b="1" dirty="0" smtClean="0">
                          <a:latin typeface="Times New Roman" pitchFamily="18" charset="0"/>
                          <a:cs typeface="Times New Roman" pitchFamily="18" charset="0"/>
                        </a:rPr>
                        <a:t>&amp; subcutaneous </a:t>
                      </a:r>
                      <a:r>
                        <a:rPr lang="en-US" sz="1800" b="1" dirty="0">
                          <a:latin typeface="Times New Roman" pitchFamily="18" charset="0"/>
                          <a:cs typeface="Times New Roman" pitchFamily="18" charset="0"/>
                        </a:rPr>
                        <a:t>tissues</a:t>
                      </a:r>
                      <a:endParaRPr lang="en-US" sz="16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0.2</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0.3</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0.2</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0.2</a:t>
                      </a:r>
                      <a:endParaRPr lang="en-US" sz="1600" b="1">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1800" b="1" dirty="0" smtClean="0">
                          <a:latin typeface="Times New Roman" pitchFamily="18" charset="0"/>
                          <a:cs typeface="Times New Roman" pitchFamily="18" charset="0"/>
                        </a:rPr>
                        <a:t>Ill </a:t>
                      </a:r>
                      <a:r>
                        <a:rPr lang="en-US" sz="1800" b="1" dirty="0">
                          <a:latin typeface="Times New Roman" pitchFamily="18" charset="0"/>
                          <a:cs typeface="Times New Roman" pitchFamily="18" charset="0"/>
                        </a:rPr>
                        <a:t>defined conditions</a:t>
                      </a:r>
                      <a:endParaRPr lang="en-US" sz="16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dirty="0">
                          <a:solidFill>
                            <a:srgbClr val="FF0000"/>
                          </a:solidFill>
                          <a:latin typeface="Times New Roman" pitchFamily="18" charset="0"/>
                          <a:cs typeface="Times New Roman" pitchFamily="18" charset="0"/>
                        </a:rPr>
                        <a:t>15.7</a:t>
                      </a:r>
                      <a:endParaRPr lang="en-US" sz="1600" b="1" dirty="0">
                        <a:solidFill>
                          <a:srgbClr val="FF0000"/>
                        </a:solidFill>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dirty="0">
                          <a:solidFill>
                            <a:srgbClr val="FF0000"/>
                          </a:solidFill>
                          <a:latin typeface="Times New Roman" pitchFamily="18" charset="0"/>
                          <a:cs typeface="Times New Roman" pitchFamily="18" charset="0"/>
                        </a:rPr>
                        <a:t>19.5</a:t>
                      </a:r>
                      <a:endParaRPr lang="en-US" sz="1600" b="1" dirty="0">
                        <a:solidFill>
                          <a:srgbClr val="FF0000"/>
                        </a:solidFill>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dirty="0">
                          <a:solidFill>
                            <a:srgbClr val="FF0000"/>
                          </a:solidFill>
                          <a:latin typeface="Times New Roman" pitchFamily="18" charset="0"/>
                          <a:cs typeface="Times New Roman" pitchFamily="18" charset="0"/>
                        </a:rPr>
                        <a:t>24.1</a:t>
                      </a:r>
                      <a:endParaRPr lang="en-US" sz="1600" b="1" dirty="0">
                        <a:solidFill>
                          <a:srgbClr val="FF0000"/>
                        </a:solidFill>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dirty="0">
                          <a:solidFill>
                            <a:srgbClr val="FF0000"/>
                          </a:solidFill>
                          <a:latin typeface="Times New Roman" pitchFamily="18" charset="0"/>
                          <a:cs typeface="Times New Roman" pitchFamily="18" charset="0"/>
                        </a:rPr>
                        <a:t>27.3</a:t>
                      </a:r>
                      <a:endParaRPr lang="en-US" sz="1600" b="1" dirty="0">
                        <a:solidFill>
                          <a:srgbClr val="FF0000"/>
                        </a:solidFill>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Injury and poisoning</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3.5</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3.3</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2.9</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2.6</a:t>
                      </a:r>
                      <a:endParaRPr lang="en-US" sz="1600" b="1">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Other causes</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0.1</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0.5</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0.3</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0.4</a:t>
                      </a:r>
                      <a:endParaRPr lang="en-US" sz="1600" b="1">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All causes</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100</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100</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a:latin typeface="Times New Roman" pitchFamily="18" charset="0"/>
                          <a:cs typeface="Times New Roman" pitchFamily="18" charset="0"/>
                        </a:rPr>
                        <a:t>100</a:t>
                      </a:r>
                      <a:endParaRPr lang="en-US" sz="16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1800" b="1" dirty="0">
                          <a:latin typeface="Times New Roman" pitchFamily="18" charset="0"/>
                          <a:cs typeface="Times New Roman" pitchFamily="18" charset="0"/>
                        </a:rPr>
                        <a:t>100</a:t>
                      </a:r>
                      <a:endParaRPr lang="en-US" sz="1600" b="1" dirty="0">
                        <a:latin typeface="Times New Roman" pitchFamily="18" charset="0"/>
                        <a:ea typeface="Times New Roman"/>
                        <a:cs typeface="Times New Roman" pitchFamily="18" charset="0"/>
                      </a:endParaRPr>
                    </a:p>
                  </a:txBody>
                  <a:tcPr marL="68580" marR="68580" marT="0" marB="0"/>
                </a:tc>
              </a:tr>
            </a:tbl>
          </a:graphicData>
        </a:graphic>
      </p:graphicFrame>
    </p:spTree>
  </p:cSld>
  <p:clrMapOvr>
    <a:masterClrMapping/>
  </p:clrMapOvr>
  <p:transition>
    <p:zoom/>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230434"/>
          <a:ext cx="8153400" cy="4626864"/>
        </p:xfrm>
        <a:graphic>
          <a:graphicData uri="http://schemas.openxmlformats.org/drawingml/2006/table">
            <a:tbl>
              <a:tblPr firstRow="1" bandRow="1"/>
              <a:tblGrid>
                <a:gridCol w="2209800"/>
                <a:gridCol w="1619760"/>
                <a:gridCol w="1246833"/>
                <a:gridCol w="1473935"/>
                <a:gridCol w="1603072"/>
              </a:tblGrid>
              <a:tr h="370840">
                <a:tc>
                  <a:txBody>
                    <a:bodyPr/>
                    <a:lstStyle/>
                    <a:p>
                      <a:pPr marL="0" marR="0" algn="ctr">
                        <a:lnSpc>
                          <a:spcPct val="115000"/>
                        </a:lnSpc>
                        <a:spcBef>
                          <a:spcPts val="0"/>
                        </a:spcBef>
                        <a:spcAft>
                          <a:spcPts val="0"/>
                        </a:spcAft>
                      </a:pPr>
                      <a:r>
                        <a:rPr lang="en-US" sz="2400" dirty="0">
                          <a:latin typeface="Times New Roman" pitchFamily="18" charset="0"/>
                          <a:cs typeface="Times New Roman" pitchFamily="18" charset="0"/>
                        </a:rPr>
                        <a:t>System</a:t>
                      </a:r>
                      <a:endParaRPr lang="en-US" sz="2000" dirty="0">
                        <a:latin typeface="Times New Roman" pitchFamily="18" charset="0"/>
                        <a:ea typeface="Times New Roman"/>
                        <a:cs typeface="Times New Roman" pitchFamily="18" charset="0"/>
                      </a:endParaRPr>
                    </a:p>
                  </a:txBody>
                  <a:tcPr marL="68580" marR="68580" marT="0" marB="0"/>
                </a:tc>
                <a:tc gridSpan="2">
                  <a:txBody>
                    <a:bodyPr/>
                    <a:lstStyle/>
                    <a:p>
                      <a:pPr marL="0" marR="0" algn="ctr">
                        <a:lnSpc>
                          <a:spcPct val="115000"/>
                        </a:lnSpc>
                        <a:spcBef>
                          <a:spcPts val="0"/>
                        </a:spcBef>
                        <a:spcAft>
                          <a:spcPts val="0"/>
                        </a:spcAft>
                      </a:pPr>
                      <a:r>
                        <a:rPr lang="en-US" sz="2400">
                          <a:latin typeface="Times New Roman" pitchFamily="18" charset="0"/>
                          <a:cs typeface="Times New Roman" pitchFamily="18" charset="0"/>
                        </a:rPr>
                        <a:t>Institutionalized </a:t>
                      </a:r>
                      <a:endParaRPr lang="en-US" sz="2000">
                        <a:latin typeface="Times New Roman" pitchFamily="18" charset="0"/>
                        <a:ea typeface="Times New Roman"/>
                        <a:cs typeface="Times New Roman" pitchFamily="18" charset="0"/>
                      </a:endParaRPr>
                    </a:p>
                  </a:txBody>
                  <a:tcPr marL="68580" marR="68580" marT="0" marB="0"/>
                </a:tc>
                <a:tc hMerge="1">
                  <a:txBody>
                    <a:bodyPr/>
                    <a:lstStyle/>
                    <a:p>
                      <a:endParaRPr lang="en-US"/>
                    </a:p>
                  </a:txBody>
                  <a:tcPr/>
                </a:tc>
                <a:tc gridSpan="2">
                  <a:txBody>
                    <a:bodyPr/>
                    <a:lstStyle/>
                    <a:p>
                      <a:pPr marL="0" marR="0" algn="ctr">
                        <a:lnSpc>
                          <a:spcPct val="115000"/>
                        </a:lnSpc>
                        <a:spcBef>
                          <a:spcPts val="0"/>
                        </a:spcBef>
                        <a:spcAft>
                          <a:spcPts val="0"/>
                        </a:spcAft>
                      </a:pPr>
                      <a:r>
                        <a:rPr lang="en-US" sz="2400">
                          <a:latin typeface="Times New Roman" pitchFamily="18" charset="0"/>
                          <a:cs typeface="Times New Roman" pitchFamily="18" charset="0"/>
                        </a:rPr>
                        <a:t>Non Institutionalized</a:t>
                      </a:r>
                      <a:endParaRPr lang="en-US" sz="2000">
                        <a:latin typeface="Times New Roman" pitchFamily="18" charset="0"/>
                        <a:ea typeface="Times New Roman"/>
                        <a:cs typeface="Times New Roman" pitchFamily="18" charset="0"/>
                      </a:endParaRPr>
                    </a:p>
                  </a:txBody>
                  <a:tcPr marL="68580" marR="68580" marT="0" marB="0"/>
                </a:tc>
                <a:tc hMerge="1">
                  <a:txBody>
                    <a:bodyPr/>
                    <a:lstStyle/>
                    <a:p>
                      <a:endParaRPr lang="en-US"/>
                    </a:p>
                  </a:txBody>
                  <a:tcPr/>
                </a:tc>
              </a:tr>
              <a:tr h="370840">
                <a:tc>
                  <a:txBody>
                    <a:bodyPr/>
                    <a:lstStyle/>
                    <a:p>
                      <a:pPr marL="0" marR="0" algn="ctr">
                        <a:lnSpc>
                          <a:spcPct val="115000"/>
                        </a:lnSpc>
                        <a:spcBef>
                          <a:spcPts val="0"/>
                        </a:spcBef>
                        <a:spcAft>
                          <a:spcPts val="0"/>
                        </a:spcAft>
                      </a:pPr>
                      <a:endParaRPr lang="en-US" sz="2400"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a:latin typeface="Times New Roman" pitchFamily="18" charset="0"/>
                          <a:cs typeface="Times New Roman" pitchFamily="18" charset="0"/>
                        </a:rPr>
                        <a:t>Males</a:t>
                      </a:r>
                      <a:endParaRPr lang="en-US" sz="200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dirty="0">
                          <a:latin typeface="Times New Roman" pitchFamily="18" charset="0"/>
                          <a:cs typeface="Times New Roman" pitchFamily="18" charset="0"/>
                        </a:rPr>
                        <a:t>Females</a:t>
                      </a:r>
                      <a:endParaRPr lang="en-US" sz="2000"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dirty="0">
                          <a:latin typeface="Times New Roman" pitchFamily="18" charset="0"/>
                          <a:cs typeface="Times New Roman" pitchFamily="18" charset="0"/>
                        </a:rPr>
                        <a:t>Males</a:t>
                      </a:r>
                      <a:endParaRPr lang="en-US" sz="2000"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a:latin typeface="Times New Roman" pitchFamily="18" charset="0"/>
                          <a:cs typeface="Times New Roman" pitchFamily="18" charset="0"/>
                        </a:rPr>
                        <a:t>females</a:t>
                      </a:r>
                      <a:endParaRPr lang="en-US" sz="2000">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2400" dirty="0" smtClean="0">
                          <a:latin typeface="Times New Roman" pitchFamily="18" charset="0"/>
                          <a:cs typeface="Times New Roman" pitchFamily="18" charset="0"/>
                        </a:rPr>
                        <a:t>CVS</a:t>
                      </a:r>
                      <a:endParaRPr lang="en-US" sz="2000"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a:latin typeface="Times New Roman" pitchFamily="18" charset="0"/>
                          <a:cs typeface="Times New Roman" pitchFamily="18" charset="0"/>
                        </a:rPr>
                        <a:t>16.39</a:t>
                      </a:r>
                      <a:endParaRPr lang="en-US" sz="200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dirty="0">
                          <a:latin typeface="Times New Roman" pitchFamily="18" charset="0"/>
                          <a:cs typeface="Times New Roman" pitchFamily="18" charset="0"/>
                        </a:rPr>
                        <a:t>22.31</a:t>
                      </a:r>
                      <a:endParaRPr lang="en-US" sz="2000"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a:latin typeface="Times New Roman" pitchFamily="18" charset="0"/>
                          <a:cs typeface="Times New Roman" pitchFamily="18" charset="0"/>
                        </a:rPr>
                        <a:t>26.09</a:t>
                      </a:r>
                      <a:endParaRPr lang="en-US" sz="200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a:latin typeface="Times New Roman" pitchFamily="18" charset="0"/>
                          <a:cs typeface="Times New Roman" pitchFamily="18" charset="0"/>
                        </a:rPr>
                        <a:t>18.52</a:t>
                      </a:r>
                      <a:endParaRPr lang="en-US" sz="2000">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2400" dirty="0" smtClean="0">
                          <a:latin typeface="Times New Roman" pitchFamily="18" charset="0"/>
                          <a:cs typeface="Times New Roman" pitchFamily="18" charset="0"/>
                        </a:rPr>
                        <a:t>RS</a:t>
                      </a:r>
                      <a:endParaRPr lang="en-US" sz="2000"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dirty="0">
                          <a:solidFill>
                            <a:srgbClr val="FF0000"/>
                          </a:solidFill>
                          <a:latin typeface="Times New Roman" pitchFamily="18" charset="0"/>
                          <a:cs typeface="Times New Roman" pitchFamily="18" charset="0"/>
                        </a:rPr>
                        <a:t>32.78</a:t>
                      </a:r>
                      <a:endParaRPr lang="en-US" sz="2000" dirty="0">
                        <a:solidFill>
                          <a:srgbClr val="FF0000"/>
                        </a:solidFill>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a:latin typeface="Times New Roman" pitchFamily="18" charset="0"/>
                          <a:cs typeface="Times New Roman" pitchFamily="18" charset="0"/>
                        </a:rPr>
                        <a:t>33.1</a:t>
                      </a:r>
                      <a:endParaRPr lang="en-US" sz="200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a:latin typeface="Times New Roman" pitchFamily="18" charset="0"/>
                          <a:cs typeface="Times New Roman" pitchFamily="18" charset="0"/>
                        </a:rPr>
                        <a:t>34.78</a:t>
                      </a:r>
                      <a:endParaRPr lang="en-US" sz="200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a:latin typeface="Times New Roman" pitchFamily="18" charset="0"/>
                          <a:cs typeface="Times New Roman" pitchFamily="18" charset="0"/>
                        </a:rPr>
                        <a:t>25.92</a:t>
                      </a:r>
                      <a:endParaRPr lang="en-US" sz="2000">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2400" dirty="0" smtClean="0">
                          <a:latin typeface="Times New Roman" pitchFamily="18" charset="0"/>
                          <a:cs typeface="Times New Roman" pitchFamily="18" charset="0"/>
                        </a:rPr>
                        <a:t>CNS</a:t>
                      </a:r>
                      <a:endParaRPr lang="en-US" sz="2000"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dirty="0">
                          <a:latin typeface="Times New Roman" pitchFamily="18" charset="0"/>
                          <a:cs typeface="Times New Roman" pitchFamily="18" charset="0"/>
                        </a:rPr>
                        <a:t>14.76</a:t>
                      </a:r>
                      <a:endParaRPr lang="en-US" sz="2000"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a:latin typeface="Times New Roman" pitchFamily="18" charset="0"/>
                          <a:cs typeface="Times New Roman" pitchFamily="18" charset="0"/>
                        </a:rPr>
                        <a:t>17.27</a:t>
                      </a:r>
                      <a:endParaRPr lang="en-US" sz="200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a:latin typeface="Times New Roman" pitchFamily="18" charset="0"/>
                          <a:cs typeface="Times New Roman" pitchFamily="18" charset="0"/>
                        </a:rPr>
                        <a:t>15.21</a:t>
                      </a:r>
                      <a:endParaRPr lang="en-US" sz="200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a:latin typeface="Times New Roman" pitchFamily="18" charset="0"/>
                          <a:cs typeface="Times New Roman" pitchFamily="18" charset="0"/>
                        </a:rPr>
                        <a:t>5.56</a:t>
                      </a:r>
                      <a:endParaRPr lang="en-US" sz="2000">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2400">
                          <a:latin typeface="Times New Roman" pitchFamily="18" charset="0"/>
                          <a:cs typeface="Times New Roman" pitchFamily="18" charset="0"/>
                        </a:rPr>
                        <a:t>Endocrine </a:t>
                      </a:r>
                      <a:endParaRPr lang="en-US" sz="200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dirty="0">
                          <a:latin typeface="Times New Roman" pitchFamily="18" charset="0"/>
                          <a:cs typeface="Times New Roman" pitchFamily="18" charset="0"/>
                        </a:rPr>
                        <a:t>11.47</a:t>
                      </a:r>
                      <a:endParaRPr lang="en-US" sz="2000"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a:latin typeface="Times New Roman" pitchFamily="18" charset="0"/>
                          <a:cs typeface="Times New Roman" pitchFamily="18" charset="0"/>
                        </a:rPr>
                        <a:t>10.79</a:t>
                      </a:r>
                      <a:endParaRPr lang="en-US" sz="200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a:latin typeface="Times New Roman" pitchFamily="18" charset="0"/>
                          <a:cs typeface="Times New Roman" pitchFamily="18" charset="0"/>
                        </a:rPr>
                        <a:t>15.22</a:t>
                      </a:r>
                      <a:endParaRPr lang="en-US" sz="200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a:latin typeface="Times New Roman" pitchFamily="18" charset="0"/>
                          <a:cs typeface="Times New Roman" pitchFamily="18" charset="0"/>
                        </a:rPr>
                        <a:t>3.7</a:t>
                      </a:r>
                      <a:endParaRPr lang="en-US" sz="2000">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2400">
                          <a:latin typeface="Times New Roman" pitchFamily="18" charset="0"/>
                          <a:cs typeface="Times New Roman" pitchFamily="18" charset="0"/>
                        </a:rPr>
                        <a:t>Genitor-urinary</a:t>
                      </a:r>
                      <a:endParaRPr lang="en-US" sz="200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dirty="0">
                          <a:latin typeface="Times New Roman" pitchFamily="18" charset="0"/>
                          <a:cs typeface="Times New Roman" pitchFamily="18" charset="0"/>
                        </a:rPr>
                        <a:t>19.67</a:t>
                      </a:r>
                      <a:endParaRPr lang="en-US" sz="2000"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dirty="0">
                          <a:latin typeface="Times New Roman" pitchFamily="18" charset="0"/>
                          <a:cs typeface="Times New Roman" pitchFamily="18" charset="0"/>
                        </a:rPr>
                        <a:t>10.79</a:t>
                      </a:r>
                      <a:endParaRPr lang="en-US" sz="2000"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a:latin typeface="Times New Roman" pitchFamily="18" charset="0"/>
                          <a:cs typeface="Times New Roman" pitchFamily="18" charset="0"/>
                        </a:rPr>
                        <a:t>10.86</a:t>
                      </a:r>
                      <a:endParaRPr lang="en-US" sz="200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a:latin typeface="Times New Roman" pitchFamily="18" charset="0"/>
                          <a:cs typeface="Times New Roman" pitchFamily="18" charset="0"/>
                        </a:rPr>
                        <a:t>9.25</a:t>
                      </a:r>
                      <a:endParaRPr lang="en-US" sz="2000">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2400">
                          <a:latin typeface="Times New Roman" pitchFamily="18" charset="0"/>
                          <a:cs typeface="Times New Roman" pitchFamily="18" charset="0"/>
                        </a:rPr>
                        <a:t>Nutritional</a:t>
                      </a:r>
                      <a:endParaRPr lang="en-US" sz="200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a:latin typeface="Times New Roman" pitchFamily="18" charset="0"/>
                          <a:cs typeface="Times New Roman" pitchFamily="18" charset="0"/>
                        </a:rPr>
                        <a:t>24.59</a:t>
                      </a:r>
                      <a:endParaRPr lang="en-US" sz="200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dirty="0">
                          <a:latin typeface="Times New Roman" pitchFamily="18" charset="0"/>
                          <a:cs typeface="Times New Roman" pitchFamily="18" charset="0"/>
                        </a:rPr>
                        <a:t>23.74</a:t>
                      </a:r>
                      <a:endParaRPr lang="en-US" sz="2000"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a:latin typeface="Times New Roman" pitchFamily="18" charset="0"/>
                          <a:cs typeface="Times New Roman" pitchFamily="18" charset="0"/>
                        </a:rPr>
                        <a:t>26.09</a:t>
                      </a:r>
                      <a:endParaRPr lang="en-US" sz="200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a:latin typeface="Times New Roman" pitchFamily="18" charset="0"/>
                          <a:cs typeface="Times New Roman" pitchFamily="18" charset="0"/>
                        </a:rPr>
                        <a:t>33.34</a:t>
                      </a:r>
                      <a:endParaRPr lang="en-US" sz="2000">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2400">
                          <a:latin typeface="Times New Roman" pitchFamily="18" charset="0"/>
                          <a:cs typeface="Times New Roman" pitchFamily="18" charset="0"/>
                        </a:rPr>
                        <a:t>Locomotor</a:t>
                      </a:r>
                      <a:endParaRPr lang="en-US" sz="200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a:latin typeface="Times New Roman" pitchFamily="18" charset="0"/>
                          <a:cs typeface="Times New Roman" pitchFamily="18" charset="0"/>
                        </a:rPr>
                        <a:t>26.24</a:t>
                      </a:r>
                      <a:endParaRPr lang="en-US" sz="200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dirty="0">
                          <a:latin typeface="Times New Roman" pitchFamily="18" charset="0"/>
                          <a:cs typeface="Times New Roman" pitchFamily="18" charset="0"/>
                        </a:rPr>
                        <a:t>36.69</a:t>
                      </a:r>
                      <a:endParaRPr lang="en-US" sz="2000"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dirty="0">
                          <a:solidFill>
                            <a:srgbClr val="FF0000"/>
                          </a:solidFill>
                          <a:latin typeface="Times New Roman" pitchFamily="18" charset="0"/>
                          <a:cs typeface="Times New Roman" pitchFamily="18" charset="0"/>
                        </a:rPr>
                        <a:t>36.95</a:t>
                      </a:r>
                      <a:endParaRPr lang="en-US" sz="2000" dirty="0">
                        <a:solidFill>
                          <a:srgbClr val="FF0000"/>
                        </a:solidFill>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dirty="0">
                          <a:solidFill>
                            <a:srgbClr val="FF0000"/>
                          </a:solidFill>
                          <a:latin typeface="Times New Roman" pitchFamily="18" charset="0"/>
                          <a:cs typeface="Times New Roman" pitchFamily="18" charset="0"/>
                        </a:rPr>
                        <a:t>50</a:t>
                      </a:r>
                      <a:endParaRPr lang="en-US" sz="2000" dirty="0">
                        <a:solidFill>
                          <a:srgbClr val="FF0000"/>
                        </a:solidFill>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2400" dirty="0" smtClean="0">
                          <a:latin typeface="Times New Roman" pitchFamily="18" charset="0"/>
                          <a:cs typeface="Times New Roman" pitchFamily="18" charset="0"/>
                        </a:rPr>
                        <a:t>GIT</a:t>
                      </a:r>
                      <a:endParaRPr lang="en-US" sz="2000"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a:latin typeface="Times New Roman" pitchFamily="18" charset="0"/>
                          <a:cs typeface="Times New Roman" pitchFamily="18" charset="0"/>
                        </a:rPr>
                        <a:t>24.6</a:t>
                      </a:r>
                      <a:endParaRPr lang="en-US" sz="200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dirty="0">
                          <a:solidFill>
                            <a:srgbClr val="FF0000"/>
                          </a:solidFill>
                          <a:latin typeface="Times New Roman" pitchFamily="18" charset="0"/>
                          <a:cs typeface="Times New Roman" pitchFamily="18" charset="0"/>
                        </a:rPr>
                        <a:t>34.54</a:t>
                      </a:r>
                      <a:endParaRPr lang="en-US" sz="2000" dirty="0">
                        <a:solidFill>
                          <a:srgbClr val="FF0000"/>
                        </a:solidFill>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dirty="0">
                          <a:latin typeface="Times New Roman" pitchFamily="18" charset="0"/>
                          <a:cs typeface="Times New Roman" pitchFamily="18" charset="0"/>
                        </a:rPr>
                        <a:t>19.57</a:t>
                      </a:r>
                      <a:endParaRPr lang="en-US" sz="2000"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dirty="0">
                          <a:latin typeface="Times New Roman" pitchFamily="18" charset="0"/>
                          <a:cs typeface="Times New Roman" pitchFamily="18" charset="0"/>
                        </a:rPr>
                        <a:t>38.88</a:t>
                      </a:r>
                      <a:endParaRPr lang="en-US" sz="2000" dirty="0">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2400">
                          <a:latin typeface="Times New Roman" pitchFamily="18" charset="0"/>
                          <a:cs typeface="Times New Roman" pitchFamily="18" charset="0"/>
                        </a:rPr>
                        <a:t>Psychiatry</a:t>
                      </a:r>
                      <a:endParaRPr lang="en-US" sz="200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a:latin typeface="Times New Roman" pitchFamily="18" charset="0"/>
                          <a:cs typeface="Times New Roman" pitchFamily="18" charset="0"/>
                        </a:rPr>
                        <a:t>18.03</a:t>
                      </a:r>
                      <a:endParaRPr lang="en-US" sz="200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a:latin typeface="Times New Roman" pitchFamily="18" charset="0"/>
                          <a:cs typeface="Times New Roman" pitchFamily="18" charset="0"/>
                        </a:rPr>
                        <a:t>17.27</a:t>
                      </a:r>
                      <a:endParaRPr lang="en-US" sz="200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a:latin typeface="Times New Roman" pitchFamily="18" charset="0"/>
                          <a:cs typeface="Times New Roman" pitchFamily="18" charset="0"/>
                        </a:rPr>
                        <a:t>21.74</a:t>
                      </a:r>
                      <a:endParaRPr lang="en-US" sz="200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dirty="0">
                          <a:latin typeface="Times New Roman" pitchFamily="18" charset="0"/>
                          <a:cs typeface="Times New Roman" pitchFamily="18" charset="0"/>
                        </a:rPr>
                        <a:t>29.63</a:t>
                      </a:r>
                      <a:endParaRPr lang="en-US" sz="2000" dirty="0">
                        <a:latin typeface="Times New Roman" pitchFamily="18" charset="0"/>
                        <a:ea typeface="Times New Roman"/>
                        <a:cs typeface="Times New Roman" pitchFamily="18" charset="0"/>
                      </a:endParaRPr>
                    </a:p>
                  </a:txBody>
                  <a:tcPr marL="68580" marR="68580" marT="0" marB="0"/>
                </a:tc>
              </a:tr>
            </a:tbl>
          </a:graphicData>
        </a:graphic>
      </p:graphicFrame>
    </p:spTree>
  </p:cSld>
  <p:clrMapOvr>
    <a:masterClrMapping/>
  </p:clrMapOvr>
  <p:transition>
    <p:zoom/>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rmAutofit/>
          </a:bodyPr>
          <a:lstStyle/>
          <a:p>
            <a:r>
              <a:rPr lang="en-US" dirty="0" smtClean="0"/>
              <a:t>Magnitude of health problem</a:t>
            </a:r>
            <a:endParaRPr lang="en-US" dirty="0"/>
          </a:p>
        </p:txBody>
      </p:sp>
      <p:graphicFrame>
        <p:nvGraphicFramePr>
          <p:cNvPr id="4" name="Content Placeholder 3"/>
          <p:cNvGraphicFramePr>
            <a:graphicFrameLocks noGrp="1"/>
          </p:cNvGraphicFramePr>
          <p:nvPr>
            <p:ph idx="1"/>
          </p:nvPr>
        </p:nvGraphicFramePr>
        <p:xfrm>
          <a:off x="457200" y="1523998"/>
          <a:ext cx="8229599" cy="4510344"/>
        </p:xfrm>
        <a:graphic>
          <a:graphicData uri="http://schemas.openxmlformats.org/drawingml/2006/table">
            <a:tbl>
              <a:tblPr firstRow="1" bandRow="1"/>
              <a:tblGrid>
                <a:gridCol w="1175657"/>
                <a:gridCol w="1175657"/>
                <a:gridCol w="1175657"/>
                <a:gridCol w="1175657"/>
                <a:gridCol w="1175657"/>
                <a:gridCol w="1175657"/>
                <a:gridCol w="1175657"/>
              </a:tblGrid>
              <a:tr h="1021794">
                <a:tc gridSpan="7">
                  <a:txBody>
                    <a:bodyPr/>
                    <a:lstStyle/>
                    <a:p>
                      <a:pPr marL="0" marR="0" algn="ctr">
                        <a:lnSpc>
                          <a:spcPct val="115000"/>
                        </a:lnSpc>
                        <a:spcBef>
                          <a:spcPts val="0"/>
                        </a:spcBef>
                        <a:spcAft>
                          <a:spcPts val="0"/>
                        </a:spcAft>
                      </a:pPr>
                      <a:r>
                        <a:rPr lang="en-US" sz="2400" dirty="0">
                          <a:latin typeface="Times New Roman"/>
                          <a:ea typeface="Times New Roman"/>
                          <a:cs typeface="Times New Roman"/>
                        </a:rPr>
                        <a:t>Percentage distribution of physically immobile elderly by Age, Gender and Residence</a:t>
                      </a:r>
                      <a:endParaRPr lang="en-US" sz="2000" dirty="0">
                        <a:latin typeface="Calibri"/>
                        <a:ea typeface="Times New Roman"/>
                        <a:cs typeface="Times New Roman"/>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697710">
                <a:tc>
                  <a:txBody>
                    <a:bodyPr/>
                    <a:lstStyle/>
                    <a:p>
                      <a:pPr marL="0" marR="0" algn="ctr">
                        <a:lnSpc>
                          <a:spcPct val="115000"/>
                        </a:lnSpc>
                        <a:spcBef>
                          <a:spcPts val="0"/>
                        </a:spcBef>
                        <a:spcAft>
                          <a:spcPts val="0"/>
                        </a:spcAft>
                      </a:pPr>
                      <a:endParaRPr lang="en-US" sz="2400">
                        <a:latin typeface="Times New Roman"/>
                        <a:ea typeface="Times New Roman"/>
                        <a:cs typeface="Times New Roman"/>
                      </a:endParaRPr>
                    </a:p>
                  </a:txBody>
                  <a:tcPr marL="68580" marR="68580" marT="0" marB="0"/>
                </a:tc>
                <a:tc gridSpan="3">
                  <a:txBody>
                    <a:bodyPr/>
                    <a:lstStyle/>
                    <a:p>
                      <a:pPr marL="0" marR="0" algn="ctr">
                        <a:lnSpc>
                          <a:spcPct val="115000"/>
                        </a:lnSpc>
                        <a:spcBef>
                          <a:spcPts val="0"/>
                        </a:spcBef>
                        <a:spcAft>
                          <a:spcPts val="0"/>
                        </a:spcAft>
                      </a:pPr>
                      <a:r>
                        <a:rPr lang="en-US" sz="2400" dirty="0">
                          <a:latin typeface="Times New Roman"/>
                          <a:ea typeface="Times New Roman"/>
                          <a:cs typeface="Times New Roman"/>
                        </a:rPr>
                        <a:t>Rural</a:t>
                      </a:r>
                      <a:endParaRPr lang="en-US" sz="2000" dirty="0">
                        <a:latin typeface="Calibri"/>
                        <a:ea typeface="Times New Roman"/>
                        <a:cs typeface="Times New Roman"/>
                      </a:endParaRPr>
                    </a:p>
                  </a:txBody>
                  <a:tcPr marL="68580" marR="68580" marT="0" marB="0"/>
                </a:tc>
                <a:tc hMerge="1">
                  <a:txBody>
                    <a:bodyPr/>
                    <a:lstStyle/>
                    <a:p>
                      <a:endParaRPr lang="en-US"/>
                    </a:p>
                  </a:txBody>
                  <a:tcPr/>
                </a:tc>
                <a:tc hMerge="1">
                  <a:txBody>
                    <a:bodyPr/>
                    <a:lstStyle/>
                    <a:p>
                      <a:endParaRPr lang="en-US"/>
                    </a:p>
                  </a:txBody>
                  <a:tcPr/>
                </a:tc>
                <a:tc gridSpan="3">
                  <a:txBody>
                    <a:bodyPr/>
                    <a:lstStyle/>
                    <a:p>
                      <a:pPr marL="0" marR="0" algn="ctr">
                        <a:lnSpc>
                          <a:spcPct val="115000"/>
                        </a:lnSpc>
                        <a:spcBef>
                          <a:spcPts val="0"/>
                        </a:spcBef>
                        <a:spcAft>
                          <a:spcPts val="0"/>
                        </a:spcAft>
                      </a:pPr>
                      <a:r>
                        <a:rPr lang="en-US" sz="2400">
                          <a:latin typeface="Times New Roman"/>
                          <a:ea typeface="Times New Roman"/>
                          <a:cs typeface="Times New Roman"/>
                        </a:rPr>
                        <a:t>Urban</a:t>
                      </a:r>
                      <a:endParaRPr lang="en-US" sz="2000">
                        <a:latin typeface="Calibri"/>
                        <a:ea typeface="Times New Roman"/>
                        <a:cs typeface="Times New Roman"/>
                      </a:endParaRPr>
                    </a:p>
                  </a:txBody>
                  <a:tcPr marL="68580" marR="68580" marT="0" marB="0"/>
                </a:tc>
                <a:tc hMerge="1">
                  <a:txBody>
                    <a:bodyPr/>
                    <a:lstStyle/>
                    <a:p>
                      <a:endParaRPr lang="en-US"/>
                    </a:p>
                  </a:txBody>
                  <a:tcPr/>
                </a:tc>
                <a:tc hMerge="1">
                  <a:txBody>
                    <a:bodyPr/>
                    <a:lstStyle/>
                    <a:p>
                      <a:endParaRPr lang="en-US"/>
                    </a:p>
                  </a:txBody>
                  <a:tcPr/>
                </a:tc>
              </a:tr>
              <a:tr h="697710">
                <a:tc>
                  <a:txBody>
                    <a:bodyPr/>
                    <a:lstStyle/>
                    <a:p>
                      <a:pPr marL="0" marR="0" algn="ctr">
                        <a:lnSpc>
                          <a:spcPct val="115000"/>
                        </a:lnSpc>
                        <a:spcBef>
                          <a:spcPts val="0"/>
                        </a:spcBef>
                        <a:spcAft>
                          <a:spcPts val="0"/>
                        </a:spcAft>
                      </a:pPr>
                      <a:r>
                        <a:rPr lang="en-US" sz="2400">
                          <a:latin typeface="Times New Roman"/>
                          <a:ea typeface="Times New Roman"/>
                          <a:cs typeface="Times New Roman"/>
                        </a:rPr>
                        <a:t>Age</a:t>
                      </a:r>
                      <a:endParaRPr lang="en-US" sz="200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a:latin typeface="Times New Roman"/>
                          <a:ea typeface="Times New Roman"/>
                          <a:cs typeface="Times New Roman"/>
                        </a:rPr>
                        <a:t>Male</a:t>
                      </a:r>
                      <a:endParaRPr lang="en-US" sz="200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a:latin typeface="Times New Roman"/>
                          <a:ea typeface="Times New Roman"/>
                          <a:cs typeface="Times New Roman"/>
                        </a:rPr>
                        <a:t>Female </a:t>
                      </a:r>
                      <a:endParaRPr lang="en-US" sz="200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dirty="0">
                          <a:latin typeface="Times New Roman"/>
                          <a:ea typeface="Times New Roman"/>
                          <a:cs typeface="Times New Roman"/>
                        </a:rPr>
                        <a:t>Total</a:t>
                      </a:r>
                      <a:endParaRPr lang="en-US" sz="2000" dirty="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a:latin typeface="Times New Roman"/>
                          <a:ea typeface="Times New Roman"/>
                          <a:cs typeface="Times New Roman"/>
                        </a:rPr>
                        <a:t>Male </a:t>
                      </a:r>
                      <a:endParaRPr lang="en-US" sz="200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a:latin typeface="Times New Roman"/>
                          <a:ea typeface="Times New Roman"/>
                          <a:cs typeface="Times New Roman"/>
                        </a:rPr>
                        <a:t>Female</a:t>
                      </a:r>
                      <a:endParaRPr lang="en-US" sz="200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a:latin typeface="Times New Roman"/>
                          <a:ea typeface="Times New Roman"/>
                          <a:cs typeface="Times New Roman"/>
                        </a:rPr>
                        <a:t>total</a:t>
                      </a:r>
                      <a:endParaRPr lang="en-US" sz="2000">
                        <a:latin typeface="Calibri"/>
                        <a:ea typeface="Times New Roman"/>
                        <a:cs typeface="Times New Roman"/>
                      </a:endParaRPr>
                    </a:p>
                  </a:txBody>
                  <a:tcPr marL="68580" marR="68580" marT="0" marB="0"/>
                </a:tc>
              </a:tr>
              <a:tr h="697710">
                <a:tc>
                  <a:txBody>
                    <a:bodyPr/>
                    <a:lstStyle/>
                    <a:p>
                      <a:pPr marL="0" marR="0" algn="ctr">
                        <a:lnSpc>
                          <a:spcPct val="115000"/>
                        </a:lnSpc>
                        <a:spcBef>
                          <a:spcPts val="0"/>
                        </a:spcBef>
                        <a:spcAft>
                          <a:spcPts val="0"/>
                        </a:spcAft>
                      </a:pPr>
                      <a:r>
                        <a:rPr lang="en-US" sz="2400">
                          <a:latin typeface="Times New Roman"/>
                          <a:ea typeface="Times New Roman"/>
                          <a:cs typeface="Times New Roman"/>
                        </a:rPr>
                        <a:t>60-64</a:t>
                      </a:r>
                      <a:endParaRPr lang="en-US" sz="200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a:latin typeface="Times New Roman"/>
                          <a:ea typeface="Times New Roman"/>
                          <a:cs typeface="Times New Roman"/>
                        </a:rPr>
                        <a:t>22.71</a:t>
                      </a:r>
                      <a:endParaRPr lang="en-US" sz="200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a:latin typeface="Times New Roman"/>
                          <a:ea typeface="Times New Roman"/>
                          <a:cs typeface="Times New Roman"/>
                        </a:rPr>
                        <a:t>19.93</a:t>
                      </a:r>
                      <a:endParaRPr lang="en-US" sz="200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dirty="0">
                          <a:latin typeface="Times New Roman"/>
                          <a:ea typeface="Times New Roman"/>
                          <a:cs typeface="Times New Roman"/>
                        </a:rPr>
                        <a:t>21.3</a:t>
                      </a:r>
                      <a:endParaRPr lang="en-US" sz="2000" dirty="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dirty="0">
                          <a:latin typeface="Times New Roman"/>
                          <a:ea typeface="Times New Roman"/>
                          <a:cs typeface="Times New Roman"/>
                        </a:rPr>
                        <a:t>19.1 </a:t>
                      </a:r>
                      <a:endParaRPr lang="en-US" sz="2000" dirty="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a:latin typeface="Times New Roman"/>
                          <a:ea typeface="Times New Roman"/>
                          <a:cs typeface="Times New Roman"/>
                        </a:rPr>
                        <a:t>18.07</a:t>
                      </a:r>
                      <a:endParaRPr lang="en-US" sz="200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a:latin typeface="Times New Roman"/>
                          <a:ea typeface="Times New Roman"/>
                          <a:cs typeface="Times New Roman"/>
                        </a:rPr>
                        <a:t>18.59</a:t>
                      </a:r>
                      <a:endParaRPr lang="en-US" sz="2000">
                        <a:latin typeface="Calibri"/>
                        <a:ea typeface="Times New Roman"/>
                        <a:cs typeface="Times New Roman"/>
                      </a:endParaRPr>
                    </a:p>
                  </a:txBody>
                  <a:tcPr marL="68580" marR="68580" marT="0" marB="0"/>
                </a:tc>
              </a:tr>
              <a:tr h="697710">
                <a:tc>
                  <a:txBody>
                    <a:bodyPr/>
                    <a:lstStyle/>
                    <a:p>
                      <a:pPr marL="0" marR="0" algn="ctr">
                        <a:lnSpc>
                          <a:spcPct val="115000"/>
                        </a:lnSpc>
                        <a:spcBef>
                          <a:spcPts val="0"/>
                        </a:spcBef>
                        <a:spcAft>
                          <a:spcPts val="0"/>
                        </a:spcAft>
                      </a:pPr>
                      <a:r>
                        <a:rPr lang="en-US" sz="2400">
                          <a:latin typeface="Times New Roman"/>
                          <a:ea typeface="Times New Roman"/>
                          <a:cs typeface="Times New Roman"/>
                        </a:rPr>
                        <a:t>65-69</a:t>
                      </a:r>
                      <a:endParaRPr lang="en-US" sz="200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a:latin typeface="Times New Roman"/>
                          <a:ea typeface="Times New Roman"/>
                          <a:cs typeface="Times New Roman"/>
                        </a:rPr>
                        <a:t>20.88</a:t>
                      </a:r>
                      <a:endParaRPr lang="en-US" sz="200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a:latin typeface="Times New Roman"/>
                          <a:ea typeface="Times New Roman"/>
                          <a:cs typeface="Times New Roman"/>
                        </a:rPr>
                        <a:t>19.88</a:t>
                      </a:r>
                      <a:endParaRPr lang="en-US" sz="200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a:latin typeface="Times New Roman"/>
                          <a:ea typeface="Times New Roman"/>
                          <a:cs typeface="Times New Roman"/>
                        </a:rPr>
                        <a:t>20.37</a:t>
                      </a:r>
                      <a:endParaRPr lang="en-US" sz="200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dirty="0">
                          <a:latin typeface="Times New Roman"/>
                          <a:ea typeface="Times New Roman"/>
                          <a:cs typeface="Times New Roman"/>
                        </a:rPr>
                        <a:t>24.66</a:t>
                      </a:r>
                      <a:endParaRPr lang="en-US" sz="2000" dirty="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dirty="0">
                          <a:latin typeface="Times New Roman"/>
                          <a:ea typeface="Times New Roman"/>
                          <a:cs typeface="Times New Roman"/>
                        </a:rPr>
                        <a:t>19.83</a:t>
                      </a:r>
                      <a:endParaRPr lang="en-US" sz="2000" dirty="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a:latin typeface="Times New Roman"/>
                          <a:ea typeface="Times New Roman"/>
                          <a:cs typeface="Times New Roman"/>
                        </a:rPr>
                        <a:t>22.34</a:t>
                      </a:r>
                      <a:endParaRPr lang="en-US" sz="2000">
                        <a:latin typeface="Calibri"/>
                        <a:ea typeface="Times New Roman"/>
                        <a:cs typeface="Times New Roman"/>
                      </a:endParaRPr>
                    </a:p>
                  </a:txBody>
                  <a:tcPr marL="68580" marR="68580" marT="0" marB="0"/>
                </a:tc>
              </a:tr>
              <a:tr h="697710">
                <a:tc>
                  <a:txBody>
                    <a:bodyPr/>
                    <a:lstStyle/>
                    <a:p>
                      <a:pPr marL="0" marR="0" algn="ctr">
                        <a:lnSpc>
                          <a:spcPct val="115000"/>
                        </a:lnSpc>
                        <a:spcBef>
                          <a:spcPts val="0"/>
                        </a:spcBef>
                        <a:spcAft>
                          <a:spcPts val="0"/>
                        </a:spcAft>
                      </a:pPr>
                      <a:r>
                        <a:rPr lang="en-US" sz="2400" dirty="0">
                          <a:latin typeface="Times New Roman"/>
                          <a:ea typeface="Times New Roman"/>
                          <a:cs typeface="Times New Roman"/>
                        </a:rPr>
                        <a:t>70+</a:t>
                      </a:r>
                      <a:endParaRPr lang="en-US" sz="2000" dirty="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dirty="0">
                          <a:latin typeface="Times New Roman"/>
                          <a:ea typeface="Times New Roman"/>
                          <a:cs typeface="Times New Roman"/>
                        </a:rPr>
                        <a:t>56.41</a:t>
                      </a:r>
                      <a:endParaRPr lang="en-US" sz="2000" dirty="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a:latin typeface="Times New Roman"/>
                          <a:ea typeface="Times New Roman"/>
                          <a:cs typeface="Times New Roman"/>
                        </a:rPr>
                        <a:t>60.19</a:t>
                      </a:r>
                      <a:endParaRPr lang="en-US" sz="200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a:latin typeface="Times New Roman"/>
                          <a:ea typeface="Times New Roman"/>
                          <a:cs typeface="Times New Roman"/>
                        </a:rPr>
                        <a:t>58.13</a:t>
                      </a:r>
                      <a:endParaRPr lang="en-US" sz="200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a:latin typeface="Times New Roman"/>
                          <a:ea typeface="Times New Roman"/>
                          <a:cs typeface="Times New Roman"/>
                        </a:rPr>
                        <a:t>56.24</a:t>
                      </a:r>
                      <a:endParaRPr lang="en-US" sz="200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dirty="0">
                          <a:latin typeface="Times New Roman"/>
                          <a:ea typeface="Times New Roman"/>
                          <a:cs typeface="Times New Roman"/>
                        </a:rPr>
                        <a:t>62.1</a:t>
                      </a:r>
                      <a:endParaRPr lang="en-US" sz="2000" dirty="0">
                        <a:latin typeface="Calibri"/>
                        <a:ea typeface="Times New Roman"/>
                        <a:cs typeface="Times New Roman"/>
                      </a:endParaRPr>
                    </a:p>
                  </a:txBody>
                  <a:tcPr marL="68580" marR="68580" marT="0" marB="0"/>
                </a:tc>
                <a:tc>
                  <a:txBody>
                    <a:bodyPr/>
                    <a:lstStyle/>
                    <a:p>
                      <a:pPr marL="0" marR="0" algn="ctr">
                        <a:lnSpc>
                          <a:spcPct val="115000"/>
                        </a:lnSpc>
                        <a:spcBef>
                          <a:spcPts val="0"/>
                        </a:spcBef>
                        <a:spcAft>
                          <a:spcPts val="0"/>
                        </a:spcAft>
                      </a:pPr>
                      <a:r>
                        <a:rPr lang="en-US" sz="2400" dirty="0">
                          <a:latin typeface="Times New Roman"/>
                          <a:ea typeface="Times New Roman"/>
                          <a:cs typeface="Times New Roman"/>
                        </a:rPr>
                        <a:t>59.17</a:t>
                      </a:r>
                      <a:endParaRPr lang="en-US" sz="2000" dirty="0">
                        <a:latin typeface="Calibri"/>
                        <a:ea typeface="Times New Roman"/>
                        <a:cs typeface="Times New Roman"/>
                      </a:endParaRPr>
                    </a:p>
                  </a:txBody>
                  <a:tcPr marL="68580" marR="68580" marT="0" marB="0"/>
                </a:tc>
              </a:tr>
            </a:tbl>
          </a:graphicData>
        </a:graphic>
      </p:graphicFrame>
    </p:spTree>
  </p:cSld>
  <p:clrMapOvr>
    <a:masterClrMapping/>
  </p:clrMapOvr>
  <p:transition>
    <p:zoom/>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ontent Placeholder 3"/>
          <p:cNvGraphicFramePr>
            <a:graphicFrameLocks/>
          </p:cNvGraphicFramePr>
          <p:nvPr/>
        </p:nvGraphicFramePr>
        <p:xfrm>
          <a:off x="381000" y="1056830"/>
          <a:ext cx="8458200" cy="2628900"/>
        </p:xfrm>
        <a:graphic>
          <a:graphicData uri="http://schemas.openxmlformats.org/drawingml/2006/table">
            <a:tbl>
              <a:tblPr firstRow="1" bandRow="1"/>
              <a:tblGrid>
                <a:gridCol w="1057275"/>
                <a:gridCol w="1057275"/>
                <a:gridCol w="1057275"/>
                <a:gridCol w="1057275"/>
                <a:gridCol w="1057275"/>
                <a:gridCol w="1057275"/>
                <a:gridCol w="1057275"/>
                <a:gridCol w="1057275"/>
              </a:tblGrid>
              <a:tr h="370840">
                <a:tc gridSpan="8">
                  <a:txBody>
                    <a:bodyPr/>
                    <a:lstStyle/>
                    <a:p>
                      <a:pPr marL="0" marR="0" algn="ctr">
                        <a:lnSpc>
                          <a:spcPct val="115000"/>
                        </a:lnSpc>
                        <a:spcBef>
                          <a:spcPts val="0"/>
                        </a:spcBef>
                        <a:spcAft>
                          <a:spcPts val="0"/>
                        </a:spcAft>
                      </a:pPr>
                      <a:r>
                        <a:rPr lang="en-US" sz="2200" b="1" dirty="0">
                          <a:latin typeface="Times New Roman" pitchFamily="18" charset="0"/>
                          <a:cs typeface="Times New Roman" pitchFamily="18" charset="0"/>
                        </a:rPr>
                        <a:t>(A)Rural</a:t>
                      </a:r>
                      <a:endParaRPr lang="en-US" sz="2200" b="1" dirty="0">
                        <a:latin typeface="Times New Roman" pitchFamily="18" charset="0"/>
                        <a:ea typeface="Times New Roman"/>
                        <a:cs typeface="Times New Roman"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70840">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Age</a:t>
                      </a:r>
                      <a:endParaRPr lang="en-US" sz="20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Cough</a:t>
                      </a:r>
                      <a:endParaRPr lang="en-US" sz="20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Piles pain</a:t>
                      </a:r>
                      <a:endParaRPr lang="en-US" sz="20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Joints</a:t>
                      </a:r>
                      <a:endParaRPr lang="en-US" sz="20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BP</a:t>
                      </a:r>
                      <a:endParaRPr lang="en-US" sz="20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Heart disease</a:t>
                      </a:r>
                      <a:endParaRPr lang="en-US" sz="20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Urinary problem </a:t>
                      </a:r>
                      <a:endParaRPr lang="en-US" sz="20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diabetes</a:t>
                      </a:r>
                      <a:endParaRPr lang="en-US" sz="2000" b="1" dirty="0">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60-64</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35.6</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3.37</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dirty="0">
                          <a:latin typeface="Times New Roman" pitchFamily="18" charset="0"/>
                          <a:cs typeface="Times New Roman" pitchFamily="18" charset="0"/>
                        </a:rPr>
                        <a:t>46.07</a:t>
                      </a:r>
                      <a:endParaRPr lang="en-US" sz="22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dirty="0">
                          <a:latin typeface="Times New Roman" pitchFamily="18" charset="0"/>
                          <a:cs typeface="Times New Roman" pitchFamily="18" charset="0"/>
                        </a:rPr>
                        <a:t>6.47</a:t>
                      </a:r>
                      <a:endParaRPr lang="en-US" sz="22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3.26</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3.2</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2.04</a:t>
                      </a:r>
                      <a:endParaRPr lang="en-US" sz="2200" b="1">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65-69</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33.8</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2.98</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48.5</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dirty="0">
                          <a:latin typeface="Times New Roman" pitchFamily="18" charset="0"/>
                          <a:cs typeface="Times New Roman" pitchFamily="18" charset="0"/>
                        </a:rPr>
                        <a:t>6.22</a:t>
                      </a:r>
                      <a:endParaRPr lang="en-US" sz="22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dirty="0">
                          <a:latin typeface="Times New Roman" pitchFamily="18" charset="0"/>
                          <a:cs typeface="Times New Roman" pitchFamily="18" charset="0"/>
                        </a:rPr>
                        <a:t>3.53</a:t>
                      </a:r>
                      <a:endParaRPr lang="en-US" sz="22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3.21</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1.78</a:t>
                      </a:r>
                      <a:endParaRPr lang="en-US" sz="2200" b="1">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60+</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34.37</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3.25</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46.96</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6.42</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dirty="0">
                          <a:latin typeface="Times New Roman" pitchFamily="18" charset="0"/>
                          <a:cs typeface="Times New Roman" pitchFamily="18" charset="0"/>
                        </a:rPr>
                        <a:t>3.74</a:t>
                      </a:r>
                      <a:endParaRPr lang="en-US" sz="22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dirty="0">
                          <a:latin typeface="Times New Roman" pitchFamily="18" charset="0"/>
                          <a:cs typeface="Times New Roman" pitchFamily="18" charset="0"/>
                        </a:rPr>
                        <a:t>3.53</a:t>
                      </a:r>
                      <a:endParaRPr lang="en-US" sz="22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dirty="0">
                          <a:latin typeface="Times New Roman" pitchFamily="18" charset="0"/>
                          <a:cs typeface="Times New Roman" pitchFamily="18" charset="0"/>
                        </a:rPr>
                        <a:t>1.73</a:t>
                      </a:r>
                      <a:endParaRPr lang="en-US" sz="2200" b="1" dirty="0">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70+</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33.69</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33.35</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46.65</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6.52</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4.33</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dirty="0">
                          <a:latin typeface="Times New Roman" pitchFamily="18" charset="0"/>
                          <a:cs typeface="Times New Roman" pitchFamily="18" charset="0"/>
                        </a:rPr>
                        <a:t>4.33</a:t>
                      </a:r>
                      <a:endParaRPr lang="en-US" sz="22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dirty="0">
                          <a:latin typeface="Times New Roman" pitchFamily="18" charset="0"/>
                          <a:cs typeface="Times New Roman" pitchFamily="18" charset="0"/>
                        </a:rPr>
                        <a:t>1.41</a:t>
                      </a:r>
                      <a:endParaRPr lang="en-US" sz="2200" b="1" dirty="0">
                        <a:latin typeface="Times New Roman" pitchFamily="18" charset="0"/>
                        <a:ea typeface="Times New Roman"/>
                        <a:cs typeface="Times New Roman" pitchFamily="18" charset="0"/>
                      </a:endParaRPr>
                    </a:p>
                  </a:txBody>
                  <a:tcPr marL="68580" marR="68580" marT="0" marB="0"/>
                </a:tc>
              </a:tr>
            </a:tbl>
          </a:graphicData>
        </a:graphic>
      </p:graphicFrame>
      <p:graphicFrame>
        <p:nvGraphicFramePr>
          <p:cNvPr id="3" name="Content Placeholder 3"/>
          <p:cNvGraphicFramePr>
            <a:graphicFrameLocks/>
          </p:cNvGraphicFramePr>
          <p:nvPr/>
        </p:nvGraphicFramePr>
        <p:xfrm>
          <a:off x="381000" y="3924300"/>
          <a:ext cx="8534400" cy="2628900"/>
        </p:xfrm>
        <a:graphic>
          <a:graphicData uri="http://schemas.openxmlformats.org/drawingml/2006/table">
            <a:tbl>
              <a:tblPr firstRow="1" bandRow="1"/>
              <a:tblGrid>
                <a:gridCol w="1066800"/>
                <a:gridCol w="1066800"/>
                <a:gridCol w="1066800"/>
                <a:gridCol w="1066800"/>
                <a:gridCol w="1066800"/>
                <a:gridCol w="1066800"/>
                <a:gridCol w="1066800"/>
                <a:gridCol w="1066800"/>
              </a:tblGrid>
              <a:tr h="370840">
                <a:tc gridSpan="8">
                  <a:txBody>
                    <a:bodyPr/>
                    <a:lstStyle/>
                    <a:p>
                      <a:pPr marL="0" marR="0" algn="ctr">
                        <a:lnSpc>
                          <a:spcPct val="115000"/>
                        </a:lnSpc>
                        <a:spcBef>
                          <a:spcPts val="0"/>
                        </a:spcBef>
                        <a:spcAft>
                          <a:spcPts val="0"/>
                        </a:spcAft>
                      </a:pPr>
                      <a:r>
                        <a:rPr lang="en-US" sz="2200" b="1" dirty="0">
                          <a:latin typeface="Times New Roman" pitchFamily="18" charset="0"/>
                          <a:cs typeface="Times New Roman" pitchFamily="18" charset="0"/>
                        </a:rPr>
                        <a:t>(A)Urban</a:t>
                      </a:r>
                      <a:endParaRPr lang="en-US" sz="2200" b="1" dirty="0">
                        <a:latin typeface="Times New Roman" pitchFamily="18" charset="0"/>
                        <a:ea typeface="Times New Roman"/>
                        <a:cs typeface="Times New Roman"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370840">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Age</a:t>
                      </a:r>
                      <a:endParaRPr lang="en-US" sz="20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Cough</a:t>
                      </a:r>
                      <a:endParaRPr lang="en-US" sz="20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Piles pain</a:t>
                      </a:r>
                      <a:endParaRPr lang="en-US" sz="20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Joints</a:t>
                      </a:r>
                      <a:endParaRPr lang="en-US" sz="20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BP</a:t>
                      </a:r>
                      <a:endParaRPr lang="en-US" sz="20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Heart disease</a:t>
                      </a:r>
                      <a:endParaRPr lang="en-US" sz="20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Urinary problem </a:t>
                      </a:r>
                      <a:endParaRPr lang="en-US" sz="20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b="1" dirty="0">
                          <a:latin typeface="Times New Roman" pitchFamily="18" charset="0"/>
                          <a:cs typeface="Times New Roman" pitchFamily="18" charset="0"/>
                        </a:rPr>
                        <a:t>diabetes</a:t>
                      </a:r>
                      <a:endParaRPr lang="en-US" sz="2000" b="1" dirty="0">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60-64</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24.16</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dirty="0">
                          <a:latin typeface="Times New Roman" pitchFamily="18" charset="0"/>
                          <a:cs typeface="Times New Roman" pitchFamily="18" charset="0"/>
                        </a:rPr>
                        <a:t>3.65</a:t>
                      </a:r>
                      <a:endParaRPr lang="en-US" sz="22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dirty="0">
                          <a:latin typeface="Times New Roman" pitchFamily="18" charset="0"/>
                          <a:cs typeface="Times New Roman" pitchFamily="18" charset="0"/>
                        </a:rPr>
                        <a:t>38.37</a:t>
                      </a:r>
                      <a:endParaRPr lang="en-US" sz="22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dirty="0">
                          <a:latin typeface="Times New Roman" pitchFamily="18" charset="0"/>
                          <a:cs typeface="Times New Roman" pitchFamily="18" charset="0"/>
                        </a:rPr>
                        <a:t>18.53</a:t>
                      </a:r>
                      <a:endParaRPr lang="en-US" sz="22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dirty="0">
                          <a:latin typeface="Times New Roman" pitchFamily="18" charset="0"/>
                          <a:cs typeface="Times New Roman" pitchFamily="18" charset="0"/>
                        </a:rPr>
                        <a:t>6.44</a:t>
                      </a:r>
                      <a:endParaRPr lang="en-US" sz="22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3.2</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5.65</a:t>
                      </a:r>
                      <a:endParaRPr lang="en-US" sz="2200" b="1">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65-69</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24.25</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3.8</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dirty="0">
                          <a:latin typeface="Times New Roman" pitchFamily="18" charset="0"/>
                          <a:cs typeface="Times New Roman" pitchFamily="18" charset="0"/>
                        </a:rPr>
                        <a:t>38.70</a:t>
                      </a:r>
                      <a:endParaRPr lang="en-US" sz="22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dirty="0">
                          <a:latin typeface="Times New Roman" pitchFamily="18" charset="0"/>
                          <a:cs typeface="Times New Roman" pitchFamily="18" charset="0"/>
                        </a:rPr>
                        <a:t>17.65</a:t>
                      </a:r>
                      <a:endParaRPr lang="en-US" sz="22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dirty="0">
                          <a:latin typeface="Times New Roman" pitchFamily="18" charset="0"/>
                          <a:cs typeface="Times New Roman" pitchFamily="18" charset="0"/>
                        </a:rPr>
                        <a:t>6.88</a:t>
                      </a:r>
                      <a:endParaRPr lang="en-US" sz="22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dirty="0">
                          <a:latin typeface="Times New Roman" pitchFamily="18" charset="0"/>
                          <a:cs typeface="Times New Roman" pitchFamily="18" charset="0"/>
                        </a:rPr>
                        <a:t>3.1</a:t>
                      </a:r>
                      <a:endParaRPr lang="en-US" sz="22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dirty="0">
                          <a:latin typeface="Times New Roman" pitchFamily="18" charset="0"/>
                          <a:cs typeface="Times New Roman" pitchFamily="18" charset="0"/>
                        </a:rPr>
                        <a:t>5.62</a:t>
                      </a:r>
                      <a:endParaRPr lang="en-US" sz="2200" b="1" dirty="0">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60+</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24.95</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dirty="0">
                          <a:latin typeface="Times New Roman" pitchFamily="18" charset="0"/>
                          <a:cs typeface="Times New Roman" pitchFamily="18" charset="0"/>
                        </a:rPr>
                        <a:t>3.58</a:t>
                      </a:r>
                      <a:endParaRPr lang="en-US" sz="22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39.16</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16.6</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dirty="0">
                          <a:latin typeface="Times New Roman" pitchFamily="18" charset="0"/>
                          <a:cs typeface="Times New Roman" pitchFamily="18" charset="0"/>
                        </a:rPr>
                        <a:t>5.93</a:t>
                      </a:r>
                      <a:endParaRPr lang="en-US" sz="22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dirty="0">
                          <a:latin typeface="Times New Roman" pitchFamily="18" charset="0"/>
                          <a:cs typeface="Times New Roman" pitchFamily="18" charset="0"/>
                        </a:rPr>
                        <a:t>5.23</a:t>
                      </a:r>
                      <a:endParaRPr lang="en-US" sz="22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dirty="0">
                          <a:latin typeface="Times New Roman" pitchFamily="18" charset="0"/>
                          <a:cs typeface="Times New Roman" pitchFamily="18" charset="0"/>
                        </a:rPr>
                        <a:t>4.76</a:t>
                      </a:r>
                      <a:endParaRPr lang="en-US" sz="2200" b="1" dirty="0">
                        <a:latin typeface="Times New Roman" pitchFamily="18" charset="0"/>
                        <a:ea typeface="Times New Roman"/>
                        <a:cs typeface="Times New Roman" pitchFamily="18" charset="0"/>
                      </a:endParaRPr>
                    </a:p>
                  </a:txBody>
                  <a:tcPr marL="68580" marR="68580" marT="0" marB="0"/>
                </a:tc>
              </a:tr>
              <a:tr h="370840">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70+</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24.52</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3.58</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38.79</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a:latin typeface="Times New Roman" pitchFamily="18" charset="0"/>
                          <a:cs typeface="Times New Roman" pitchFamily="18" charset="0"/>
                        </a:rPr>
                        <a:t>17.48</a:t>
                      </a:r>
                      <a:endParaRPr lang="en-US" sz="22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dirty="0">
                          <a:latin typeface="Times New Roman" pitchFamily="18" charset="0"/>
                          <a:cs typeface="Times New Roman" pitchFamily="18" charset="0"/>
                        </a:rPr>
                        <a:t>6.34</a:t>
                      </a:r>
                      <a:endParaRPr lang="en-US" sz="22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dirty="0">
                          <a:latin typeface="Times New Roman" pitchFamily="18" charset="0"/>
                          <a:cs typeface="Times New Roman" pitchFamily="18" charset="0"/>
                        </a:rPr>
                        <a:t>4.02</a:t>
                      </a:r>
                      <a:endParaRPr lang="en-US" sz="22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200" b="1" dirty="0">
                          <a:latin typeface="Times New Roman" pitchFamily="18" charset="0"/>
                          <a:cs typeface="Times New Roman" pitchFamily="18" charset="0"/>
                        </a:rPr>
                        <a:t>5.27</a:t>
                      </a:r>
                      <a:endParaRPr lang="en-US" sz="2200" b="1" dirty="0">
                        <a:latin typeface="Times New Roman" pitchFamily="18" charset="0"/>
                        <a:ea typeface="Times New Roman"/>
                        <a:cs typeface="Times New Roman" pitchFamily="18" charset="0"/>
                      </a:endParaRPr>
                    </a:p>
                  </a:txBody>
                  <a:tcPr marL="68580" marR="68580" marT="0" marB="0"/>
                </a:tc>
              </a:tr>
            </a:tbl>
          </a:graphicData>
        </a:graphic>
      </p:graphicFrame>
      <p:sp>
        <p:nvSpPr>
          <p:cNvPr id="4" name="Rounded Rectangle 3"/>
          <p:cNvSpPr/>
          <p:nvPr/>
        </p:nvSpPr>
        <p:spPr>
          <a:xfrm>
            <a:off x="304800" y="76200"/>
            <a:ext cx="8305800" cy="7620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r>
              <a:rPr lang="en-US" sz="2400" b="1" dirty="0" smtClean="0"/>
              <a:t>Percentage distribution of Type of chronic Disease among the Indian Elderly by the age and Residence</a:t>
            </a:r>
            <a:endParaRPr lang="en-US" sz="2400" b="1" dirty="0"/>
          </a:p>
        </p:txBody>
      </p:sp>
    </p:spTree>
  </p:cSld>
  <p:clrMapOvr>
    <a:masterClrMapping/>
  </p:clrMapOvr>
  <p:transition>
    <p:zoom/>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4000" dirty="0" smtClean="0">
                <a:cs typeface="Times New Roman" pitchFamily="18" charset="0"/>
              </a:rPr>
              <a:t>Mental health</a:t>
            </a:r>
            <a:endParaRPr lang="en-US" sz="4000" dirty="0">
              <a:cs typeface="Times New Roman" pitchFamily="18" charset="0"/>
            </a:endParaRPr>
          </a:p>
        </p:txBody>
      </p:sp>
      <p:sp>
        <p:nvSpPr>
          <p:cNvPr id="3" name="Content Placeholder 2"/>
          <p:cNvSpPr>
            <a:spLocks noGrp="1"/>
          </p:cNvSpPr>
          <p:nvPr>
            <p:ph idx="1"/>
          </p:nvPr>
        </p:nvSpPr>
        <p:spPr>
          <a:xfrm>
            <a:off x="228600" y="1371600"/>
            <a:ext cx="8686800" cy="3581400"/>
          </a:xfrm>
        </p:spPr>
        <p:txBody>
          <a:bodyPr>
            <a:noAutofit/>
          </a:bodyPr>
          <a:lstStyle/>
          <a:p>
            <a:r>
              <a:rPr lang="en-US" sz="2800" dirty="0" smtClean="0">
                <a:cs typeface="Times New Roman" pitchFamily="18" charset="0"/>
              </a:rPr>
              <a:t>Over 10% of India’s elderly suffers from depression </a:t>
            </a:r>
          </a:p>
          <a:p>
            <a:r>
              <a:rPr lang="en-US" sz="2800" dirty="0" smtClean="0">
                <a:cs typeface="Times New Roman" pitchFamily="18" charset="0"/>
              </a:rPr>
              <a:t>40-50% of elderly requires psychiatric or psychological intervention.</a:t>
            </a:r>
          </a:p>
          <a:p>
            <a:r>
              <a:rPr lang="en-US" sz="2800" dirty="0" smtClean="0">
                <a:cs typeface="Times New Roman" pitchFamily="18" charset="0"/>
              </a:rPr>
              <a:t>The principal mental disorders of old age are depression and dementia. Schizophrenia is another disorder found in the old age </a:t>
            </a:r>
            <a:r>
              <a:rPr lang="en-US" sz="2800" dirty="0" err="1" smtClean="0">
                <a:cs typeface="Times New Roman" pitchFamily="18" charset="0"/>
              </a:rPr>
              <a:t>eg</a:t>
            </a:r>
            <a:r>
              <a:rPr lang="en-US" sz="2800" dirty="0" smtClean="0">
                <a:cs typeface="Times New Roman" pitchFamily="18" charset="0"/>
              </a:rPr>
              <a:t>. Paranoid psychosis which began in later life; </a:t>
            </a:r>
          </a:p>
          <a:p>
            <a:r>
              <a:rPr lang="en-US" sz="2800" dirty="0" smtClean="0">
                <a:cs typeface="Times New Roman" pitchFamily="18" charset="0"/>
              </a:rPr>
              <a:t>Delirium is usually the result of infections</a:t>
            </a:r>
          </a:p>
        </p:txBody>
      </p:sp>
    </p:spTree>
  </p:cSld>
  <p:clrMapOvr>
    <a:masterClrMapping/>
  </p:clrMapOvr>
  <p:transition>
    <p:zoom/>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4525963"/>
          </a:xfrm>
        </p:spPr>
        <p:txBody>
          <a:bodyPr>
            <a:noAutofit/>
          </a:bodyPr>
          <a:lstStyle/>
          <a:p>
            <a:r>
              <a:rPr lang="en-US" dirty="0" smtClean="0">
                <a:cs typeface="Times New Roman" pitchFamily="18" charset="0"/>
              </a:rPr>
              <a:t>Another dimension of mental health that has been neglected so far has been the gender dimension. </a:t>
            </a:r>
          </a:p>
          <a:p>
            <a:pPr lvl="1"/>
            <a:r>
              <a:rPr lang="en-US" sz="2400" dirty="0" smtClean="0">
                <a:cs typeface="Times New Roman" pitchFamily="18" charset="0"/>
              </a:rPr>
              <a:t>Alzheimer’s is a disease of longevity and women outlive men and are more likely to be victim of dementia.</a:t>
            </a:r>
          </a:p>
          <a:p>
            <a:pPr lvl="1"/>
            <a:r>
              <a:rPr lang="en-US" sz="2400" dirty="0" smtClean="0">
                <a:cs typeface="Times New Roman" pitchFamily="18" charset="0"/>
              </a:rPr>
              <a:t>Delirium is also common in women as they are extremely sensitive to things like anaesthesia, drug toxicity and infections.</a:t>
            </a:r>
          </a:p>
          <a:p>
            <a:pPr lvl="1"/>
            <a:r>
              <a:rPr lang="en-US" sz="2400" dirty="0" smtClean="0">
                <a:cs typeface="Times New Roman" pitchFamily="18" charset="0"/>
              </a:rPr>
              <a:t>Depression is a common condition among women: life time risk of depression in women is 25% as compared to 7-12% for men; 1/3 of the cases of depression in women go untreated.</a:t>
            </a:r>
          </a:p>
        </p:txBody>
      </p:sp>
    </p:spTree>
  </p:cSld>
  <p:clrMapOvr>
    <a:masterClrMapping/>
  </p:clrMapOvr>
  <p:transition>
    <p:zoom/>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1143000"/>
          </a:xfrm>
        </p:spPr>
        <p:txBody>
          <a:bodyPr>
            <a:normAutofit/>
          </a:bodyPr>
          <a:lstStyle/>
          <a:p>
            <a:r>
              <a:rPr lang="en-US" b="1" dirty="0" smtClean="0">
                <a:latin typeface="Times New Roman" pitchFamily="18" charset="0"/>
                <a:cs typeface="Times New Roman" pitchFamily="18" charset="0"/>
              </a:rPr>
              <a:t>Definitions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76200" y="1524001"/>
            <a:ext cx="8991600" cy="4800600"/>
          </a:xfrm>
        </p:spPr>
        <p:txBody>
          <a:bodyPr>
            <a:noAutofit/>
          </a:bodyPr>
          <a:lstStyle/>
          <a:p>
            <a:r>
              <a:rPr lang="en-US" sz="3200" dirty="0" smtClean="0">
                <a:latin typeface="Times New Roman" pitchFamily="18" charset="0"/>
                <a:cs typeface="Times New Roman" pitchFamily="18" charset="0"/>
              </a:rPr>
              <a:t>Aging</a:t>
            </a:r>
            <a:r>
              <a:rPr lang="en-US" sz="2800" dirty="0" smtClean="0">
                <a:latin typeface="Times New Roman" pitchFamily="18" charset="0"/>
                <a:cs typeface="Times New Roman" pitchFamily="18" charset="0"/>
              </a:rPr>
              <a:t> </a:t>
            </a:r>
          </a:p>
          <a:p>
            <a:pPr lvl="1"/>
            <a:r>
              <a:rPr lang="en-US" sz="2800" dirty="0" smtClean="0">
                <a:latin typeface="Times New Roman" pitchFamily="18" charset="0"/>
                <a:cs typeface="Times New Roman" pitchFamily="18" charset="0"/>
              </a:rPr>
              <a:t>Means predictable, progressive , universal deterioration in various physiological systems, mental and physical, behavioural and biomedical system.</a:t>
            </a:r>
          </a:p>
          <a:p>
            <a:r>
              <a:rPr lang="en-US" sz="3200" dirty="0" smtClean="0">
                <a:latin typeface="Times New Roman" pitchFamily="18" charset="0"/>
                <a:cs typeface="Times New Roman" pitchFamily="18" charset="0"/>
              </a:rPr>
              <a:t>Gerontology</a:t>
            </a:r>
          </a:p>
          <a:p>
            <a:pPr lvl="1"/>
            <a:r>
              <a:rPr lang="en-US" sz="2800" dirty="0" smtClean="0">
                <a:latin typeface="Times New Roman" pitchFamily="18" charset="0"/>
                <a:cs typeface="Times New Roman" pitchFamily="18" charset="0"/>
              </a:rPr>
              <a:t>Scientific discipline which deals with the phenomenon of ageing and all issues related to this process.</a:t>
            </a:r>
          </a:p>
          <a:p>
            <a:r>
              <a:rPr lang="en-US" sz="3200" dirty="0" smtClean="0">
                <a:latin typeface="Times New Roman" pitchFamily="18" charset="0"/>
                <a:cs typeface="Times New Roman" pitchFamily="18" charset="0"/>
              </a:rPr>
              <a:t>Geriatrics/geriatric medicine </a:t>
            </a:r>
          </a:p>
          <a:p>
            <a:pPr lvl="1"/>
            <a:r>
              <a:rPr lang="en-US" sz="2800" dirty="0" smtClean="0">
                <a:latin typeface="Times New Roman" pitchFamily="18" charset="0"/>
                <a:cs typeface="Times New Roman" pitchFamily="18" charset="0"/>
              </a:rPr>
              <a:t>Branch of medicine deals with diseases of the old age. </a:t>
            </a:r>
          </a:p>
        </p:txBody>
      </p:sp>
    </p:spTree>
  </p:cSld>
  <p:clrMapOvr>
    <a:masterClrMapping/>
  </p:clrMapOvr>
  <p:transition>
    <p:zoom/>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457200" y="1371600"/>
          <a:ext cx="8229600" cy="4014216"/>
        </p:xfrm>
        <a:graphic>
          <a:graphicData uri="http://schemas.openxmlformats.org/drawingml/2006/table">
            <a:tbl>
              <a:tblPr firstRow="1" bandRow="1"/>
              <a:tblGrid>
                <a:gridCol w="2057400"/>
                <a:gridCol w="2057400"/>
                <a:gridCol w="2057400"/>
                <a:gridCol w="2057400"/>
              </a:tblGrid>
              <a:tr h="446024">
                <a:tc gridSpan="4">
                  <a:txBody>
                    <a:bodyPr/>
                    <a:lstStyle/>
                    <a:p>
                      <a:pPr marL="0" marR="0" algn="ctr">
                        <a:lnSpc>
                          <a:spcPct val="115000"/>
                        </a:lnSpc>
                        <a:spcBef>
                          <a:spcPts val="0"/>
                        </a:spcBef>
                        <a:spcAft>
                          <a:spcPts val="0"/>
                        </a:spcAft>
                      </a:pPr>
                      <a:r>
                        <a:rPr lang="en-US" sz="2400" b="1" dirty="0">
                          <a:latin typeface="Times New Roman" pitchFamily="18" charset="0"/>
                          <a:cs typeface="Times New Roman" pitchFamily="18" charset="0"/>
                        </a:rPr>
                        <a:t>Percentage Distribution of Elderly According to Impairments</a:t>
                      </a:r>
                      <a:endParaRPr lang="en-US" sz="2400" b="1" dirty="0">
                        <a:latin typeface="Times New Roman" pitchFamily="18" charset="0"/>
                        <a:ea typeface="Times New Roman"/>
                        <a:cs typeface="Times New Roman" pitchFamily="18" charset="0"/>
                      </a:endParaRPr>
                    </a:p>
                  </a:txBody>
                  <a:tcPr marL="68580" marR="68580" marT="0" marB="0"/>
                </a:tc>
                <a:tc hMerge="1">
                  <a:txBody>
                    <a:bodyPr/>
                    <a:lstStyle/>
                    <a:p>
                      <a:endParaRPr lang="en-US"/>
                    </a:p>
                  </a:txBody>
                  <a:tcPr/>
                </a:tc>
                <a:tc hMerge="1">
                  <a:txBody>
                    <a:bodyPr/>
                    <a:lstStyle/>
                    <a:p>
                      <a:endParaRPr lang="en-US"/>
                    </a:p>
                  </a:txBody>
                  <a:tcPr/>
                </a:tc>
                <a:tc hMerge="1">
                  <a:txBody>
                    <a:bodyPr/>
                    <a:lstStyle/>
                    <a:p>
                      <a:endParaRPr lang="en-US"/>
                    </a:p>
                  </a:txBody>
                  <a:tcPr/>
                </a:tc>
              </a:tr>
              <a:tr h="446024">
                <a:tc>
                  <a:txBody>
                    <a:bodyPr/>
                    <a:lstStyle/>
                    <a:p>
                      <a:pPr marL="0" marR="0" algn="ctr">
                        <a:lnSpc>
                          <a:spcPct val="115000"/>
                        </a:lnSpc>
                        <a:spcBef>
                          <a:spcPts val="0"/>
                        </a:spcBef>
                        <a:spcAft>
                          <a:spcPts val="0"/>
                        </a:spcAft>
                      </a:pPr>
                      <a:r>
                        <a:rPr lang="en-US" sz="2400" b="1" dirty="0">
                          <a:latin typeface="Times New Roman" pitchFamily="18" charset="0"/>
                          <a:cs typeface="Times New Roman" pitchFamily="18" charset="0"/>
                        </a:rPr>
                        <a:t>Age</a:t>
                      </a:r>
                      <a:endParaRPr lang="en-US" sz="2400" b="1" dirty="0">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b="1">
                          <a:latin typeface="Times New Roman" pitchFamily="18" charset="0"/>
                          <a:cs typeface="Times New Roman" pitchFamily="18" charset="0"/>
                        </a:rPr>
                        <a:t>Vision</a:t>
                      </a:r>
                      <a:endParaRPr lang="en-US" sz="24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b="1">
                          <a:latin typeface="Times New Roman" pitchFamily="18" charset="0"/>
                          <a:cs typeface="Times New Roman" pitchFamily="18" charset="0"/>
                        </a:rPr>
                        <a:t>Hearing</a:t>
                      </a:r>
                      <a:endParaRPr lang="en-US" sz="24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b="1">
                          <a:latin typeface="Times New Roman" pitchFamily="18" charset="0"/>
                          <a:cs typeface="Times New Roman" pitchFamily="18" charset="0"/>
                        </a:rPr>
                        <a:t>Walking</a:t>
                      </a:r>
                      <a:endParaRPr lang="en-US" sz="2400" b="1">
                        <a:latin typeface="Times New Roman" pitchFamily="18" charset="0"/>
                        <a:ea typeface="Times New Roman"/>
                        <a:cs typeface="Times New Roman" pitchFamily="18" charset="0"/>
                      </a:endParaRPr>
                    </a:p>
                  </a:txBody>
                  <a:tcPr marL="68580" marR="68580" marT="0" marB="0"/>
                </a:tc>
              </a:tr>
              <a:tr h="446024">
                <a:tc>
                  <a:txBody>
                    <a:bodyPr/>
                    <a:lstStyle/>
                    <a:p>
                      <a:pPr marL="0" marR="0" algn="ctr">
                        <a:lnSpc>
                          <a:spcPct val="115000"/>
                        </a:lnSpc>
                        <a:spcBef>
                          <a:spcPts val="0"/>
                        </a:spcBef>
                        <a:spcAft>
                          <a:spcPts val="0"/>
                        </a:spcAft>
                      </a:pPr>
                      <a:r>
                        <a:rPr lang="en-US" sz="2400" b="1">
                          <a:latin typeface="Times New Roman" pitchFamily="18" charset="0"/>
                          <a:cs typeface="Times New Roman" pitchFamily="18" charset="0"/>
                        </a:rPr>
                        <a:t>60-64</a:t>
                      </a:r>
                      <a:endParaRPr lang="en-US" sz="24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b="1" dirty="0">
                          <a:solidFill>
                            <a:srgbClr val="FF0000"/>
                          </a:solidFill>
                          <a:latin typeface="Times New Roman" pitchFamily="18" charset="0"/>
                          <a:cs typeface="Times New Roman" pitchFamily="18" charset="0"/>
                        </a:rPr>
                        <a:t>28.9</a:t>
                      </a:r>
                      <a:endParaRPr lang="en-US" sz="2400" b="1" dirty="0">
                        <a:solidFill>
                          <a:srgbClr val="FF0000"/>
                        </a:solidFill>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b="1">
                          <a:latin typeface="Times New Roman" pitchFamily="18" charset="0"/>
                          <a:cs typeface="Times New Roman" pitchFamily="18" charset="0"/>
                        </a:rPr>
                        <a:t>7.8</a:t>
                      </a:r>
                      <a:endParaRPr lang="en-US" sz="24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b="1">
                          <a:latin typeface="Times New Roman" pitchFamily="18" charset="0"/>
                          <a:cs typeface="Times New Roman" pitchFamily="18" charset="0"/>
                        </a:rPr>
                        <a:t>11.9</a:t>
                      </a:r>
                      <a:endParaRPr lang="en-US" sz="2400" b="1">
                        <a:latin typeface="Times New Roman" pitchFamily="18" charset="0"/>
                        <a:ea typeface="Times New Roman"/>
                        <a:cs typeface="Times New Roman" pitchFamily="18" charset="0"/>
                      </a:endParaRPr>
                    </a:p>
                  </a:txBody>
                  <a:tcPr marL="68580" marR="68580" marT="0" marB="0"/>
                </a:tc>
              </a:tr>
              <a:tr h="446024">
                <a:tc>
                  <a:txBody>
                    <a:bodyPr/>
                    <a:lstStyle/>
                    <a:p>
                      <a:pPr marL="0" marR="0" algn="ctr">
                        <a:lnSpc>
                          <a:spcPct val="115000"/>
                        </a:lnSpc>
                        <a:spcBef>
                          <a:spcPts val="0"/>
                        </a:spcBef>
                        <a:spcAft>
                          <a:spcPts val="0"/>
                        </a:spcAft>
                      </a:pPr>
                      <a:r>
                        <a:rPr lang="en-US" sz="2400" b="1">
                          <a:latin typeface="Times New Roman" pitchFamily="18" charset="0"/>
                          <a:cs typeface="Times New Roman" pitchFamily="18" charset="0"/>
                        </a:rPr>
                        <a:t>65-69</a:t>
                      </a:r>
                      <a:endParaRPr lang="en-US" sz="24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b="1">
                          <a:latin typeface="Times New Roman" pitchFamily="18" charset="0"/>
                          <a:cs typeface="Times New Roman" pitchFamily="18" charset="0"/>
                        </a:rPr>
                        <a:t>32.8</a:t>
                      </a:r>
                      <a:endParaRPr lang="en-US" sz="24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b="1">
                          <a:latin typeface="Times New Roman" pitchFamily="18" charset="0"/>
                          <a:cs typeface="Times New Roman" pitchFamily="18" charset="0"/>
                        </a:rPr>
                        <a:t>8.9</a:t>
                      </a:r>
                      <a:endParaRPr lang="en-US" sz="24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b="1">
                          <a:latin typeface="Times New Roman" pitchFamily="18" charset="0"/>
                          <a:cs typeface="Times New Roman" pitchFamily="18" charset="0"/>
                        </a:rPr>
                        <a:t>15.7</a:t>
                      </a:r>
                      <a:endParaRPr lang="en-US" sz="2400" b="1">
                        <a:latin typeface="Times New Roman" pitchFamily="18" charset="0"/>
                        <a:ea typeface="Times New Roman"/>
                        <a:cs typeface="Times New Roman" pitchFamily="18" charset="0"/>
                      </a:endParaRPr>
                    </a:p>
                  </a:txBody>
                  <a:tcPr marL="68580" marR="68580" marT="0" marB="0"/>
                </a:tc>
              </a:tr>
              <a:tr h="446024">
                <a:tc>
                  <a:txBody>
                    <a:bodyPr/>
                    <a:lstStyle/>
                    <a:p>
                      <a:pPr marL="0" marR="0" algn="ctr">
                        <a:lnSpc>
                          <a:spcPct val="115000"/>
                        </a:lnSpc>
                        <a:spcBef>
                          <a:spcPts val="0"/>
                        </a:spcBef>
                        <a:spcAft>
                          <a:spcPts val="0"/>
                        </a:spcAft>
                      </a:pPr>
                      <a:r>
                        <a:rPr lang="en-US" sz="2400" b="1">
                          <a:latin typeface="Times New Roman" pitchFamily="18" charset="0"/>
                          <a:cs typeface="Times New Roman" pitchFamily="18" charset="0"/>
                        </a:rPr>
                        <a:t>70-74</a:t>
                      </a:r>
                      <a:endParaRPr lang="en-US" sz="24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b="1">
                          <a:latin typeface="Times New Roman" pitchFamily="18" charset="0"/>
                          <a:cs typeface="Times New Roman" pitchFamily="18" charset="0"/>
                        </a:rPr>
                        <a:t>35.6</a:t>
                      </a:r>
                      <a:endParaRPr lang="en-US" sz="24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b="1">
                          <a:latin typeface="Times New Roman" pitchFamily="18" charset="0"/>
                          <a:cs typeface="Times New Roman" pitchFamily="18" charset="0"/>
                        </a:rPr>
                        <a:t>12</a:t>
                      </a:r>
                      <a:endParaRPr lang="en-US" sz="24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b="1">
                          <a:latin typeface="Times New Roman" pitchFamily="18" charset="0"/>
                          <a:cs typeface="Times New Roman" pitchFamily="18" charset="0"/>
                        </a:rPr>
                        <a:t>19.9</a:t>
                      </a:r>
                      <a:endParaRPr lang="en-US" sz="2400" b="1">
                        <a:latin typeface="Times New Roman" pitchFamily="18" charset="0"/>
                        <a:ea typeface="Times New Roman"/>
                        <a:cs typeface="Times New Roman" pitchFamily="18" charset="0"/>
                      </a:endParaRPr>
                    </a:p>
                  </a:txBody>
                  <a:tcPr marL="68580" marR="68580" marT="0" marB="0"/>
                </a:tc>
              </a:tr>
              <a:tr h="446024">
                <a:tc>
                  <a:txBody>
                    <a:bodyPr/>
                    <a:lstStyle/>
                    <a:p>
                      <a:pPr marL="0" marR="0" algn="ctr">
                        <a:lnSpc>
                          <a:spcPct val="115000"/>
                        </a:lnSpc>
                        <a:spcBef>
                          <a:spcPts val="0"/>
                        </a:spcBef>
                        <a:spcAft>
                          <a:spcPts val="0"/>
                        </a:spcAft>
                      </a:pPr>
                      <a:r>
                        <a:rPr lang="en-US" sz="2400" b="1">
                          <a:latin typeface="Times New Roman" pitchFamily="18" charset="0"/>
                          <a:cs typeface="Times New Roman" pitchFamily="18" charset="0"/>
                        </a:rPr>
                        <a:t>75-79</a:t>
                      </a:r>
                      <a:endParaRPr lang="en-US" sz="24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b="1" dirty="0">
                          <a:solidFill>
                            <a:srgbClr val="FF0000"/>
                          </a:solidFill>
                          <a:latin typeface="Times New Roman" pitchFamily="18" charset="0"/>
                          <a:cs typeface="Times New Roman" pitchFamily="18" charset="0"/>
                        </a:rPr>
                        <a:t>45.3</a:t>
                      </a:r>
                      <a:endParaRPr lang="en-US" sz="2400" b="1" dirty="0">
                        <a:solidFill>
                          <a:srgbClr val="FF0000"/>
                        </a:solidFill>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b="1">
                          <a:latin typeface="Times New Roman" pitchFamily="18" charset="0"/>
                          <a:cs typeface="Times New Roman" pitchFamily="18" charset="0"/>
                        </a:rPr>
                        <a:t>19.8</a:t>
                      </a:r>
                      <a:endParaRPr lang="en-US" sz="24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b="1">
                          <a:latin typeface="Times New Roman" pitchFamily="18" charset="0"/>
                          <a:cs typeface="Times New Roman" pitchFamily="18" charset="0"/>
                        </a:rPr>
                        <a:t>29.7</a:t>
                      </a:r>
                      <a:endParaRPr lang="en-US" sz="2400" b="1">
                        <a:latin typeface="Times New Roman" pitchFamily="18" charset="0"/>
                        <a:ea typeface="Times New Roman"/>
                        <a:cs typeface="Times New Roman" pitchFamily="18" charset="0"/>
                      </a:endParaRPr>
                    </a:p>
                  </a:txBody>
                  <a:tcPr marL="68580" marR="68580" marT="0" marB="0"/>
                </a:tc>
              </a:tr>
              <a:tr h="446024">
                <a:tc>
                  <a:txBody>
                    <a:bodyPr/>
                    <a:lstStyle/>
                    <a:p>
                      <a:pPr marL="0" marR="0" algn="ctr">
                        <a:lnSpc>
                          <a:spcPct val="115000"/>
                        </a:lnSpc>
                        <a:spcBef>
                          <a:spcPts val="0"/>
                        </a:spcBef>
                        <a:spcAft>
                          <a:spcPts val="0"/>
                        </a:spcAft>
                      </a:pPr>
                      <a:r>
                        <a:rPr lang="en-US" sz="2400" b="1">
                          <a:latin typeface="Times New Roman" pitchFamily="18" charset="0"/>
                          <a:cs typeface="Times New Roman" pitchFamily="18" charset="0"/>
                        </a:rPr>
                        <a:t>80-84</a:t>
                      </a:r>
                      <a:endParaRPr lang="en-US" sz="24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b="1">
                          <a:latin typeface="Times New Roman" pitchFamily="18" charset="0"/>
                          <a:cs typeface="Times New Roman" pitchFamily="18" charset="0"/>
                        </a:rPr>
                        <a:t>54.5</a:t>
                      </a:r>
                      <a:endParaRPr lang="en-US" sz="24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b="1">
                          <a:latin typeface="Times New Roman" pitchFamily="18" charset="0"/>
                          <a:cs typeface="Times New Roman" pitchFamily="18" charset="0"/>
                        </a:rPr>
                        <a:t>31.2</a:t>
                      </a:r>
                      <a:endParaRPr lang="en-US" sz="24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b="1">
                          <a:latin typeface="Times New Roman" pitchFamily="18" charset="0"/>
                          <a:cs typeface="Times New Roman" pitchFamily="18" charset="0"/>
                        </a:rPr>
                        <a:t>44.2</a:t>
                      </a:r>
                      <a:endParaRPr lang="en-US" sz="2400" b="1">
                        <a:latin typeface="Times New Roman" pitchFamily="18" charset="0"/>
                        <a:ea typeface="Times New Roman"/>
                        <a:cs typeface="Times New Roman" pitchFamily="18" charset="0"/>
                      </a:endParaRPr>
                    </a:p>
                  </a:txBody>
                  <a:tcPr marL="68580" marR="68580" marT="0" marB="0"/>
                </a:tc>
              </a:tr>
              <a:tr h="446024">
                <a:tc>
                  <a:txBody>
                    <a:bodyPr/>
                    <a:lstStyle/>
                    <a:p>
                      <a:pPr marL="0" marR="0" algn="ctr">
                        <a:lnSpc>
                          <a:spcPct val="115000"/>
                        </a:lnSpc>
                        <a:spcBef>
                          <a:spcPts val="0"/>
                        </a:spcBef>
                        <a:spcAft>
                          <a:spcPts val="0"/>
                        </a:spcAft>
                      </a:pPr>
                      <a:r>
                        <a:rPr lang="en-US" sz="2400" b="1">
                          <a:latin typeface="Times New Roman" pitchFamily="18" charset="0"/>
                          <a:cs typeface="Times New Roman" pitchFamily="18" charset="0"/>
                        </a:rPr>
                        <a:t>85-90</a:t>
                      </a:r>
                      <a:endParaRPr lang="en-US" sz="24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b="1">
                          <a:latin typeface="Times New Roman" pitchFamily="18" charset="0"/>
                          <a:cs typeface="Times New Roman" pitchFamily="18" charset="0"/>
                        </a:rPr>
                        <a:t>66.7</a:t>
                      </a:r>
                      <a:endParaRPr lang="en-US" sz="24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b="1">
                          <a:latin typeface="Times New Roman" pitchFamily="18" charset="0"/>
                          <a:cs typeface="Times New Roman" pitchFamily="18" charset="0"/>
                        </a:rPr>
                        <a:t>33.3</a:t>
                      </a:r>
                      <a:endParaRPr lang="en-US" sz="24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b="1">
                          <a:latin typeface="Times New Roman" pitchFamily="18" charset="0"/>
                          <a:cs typeface="Times New Roman" pitchFamily="18" charset="0"/>
                        </a:rPr>
                        <a:t>43.3</a:t>
                      </a:r>
                      <a:endParaRPr lang="en-US" sz="2400" b="1">
                        <a:latin typeface="Times New Roman" pitchFamily="18" charset="0"/>
                        <a:ea typeface="Times New Roman"/>
                        <a:cs typeface="Times New Roman" pitchFamily="18" charset="0"/>
                      </a:endParaRPr>
                    </a:p>
                  </a:txBody>
                  <a:tcPr marL="68580" marR="68580" marT="0" marB="0"/>
                </a:tc>
              </a:tr>
              <a:tr h="446024">
                <a:tc>
                  <a:txBody>
                    <a:bodyPr/>
                    <a:lstStyle/>
                    <a:p>
                      <a:pPr marL="0" marR="0" algn="ctr">
                        <a:lnSpc>
                          <a:spcPct val="115000"/>
                        </a:lnSpc>
                        <a:spcBef>
                          <a:spcPts val="0"/>
                        </a:spcBef>
                        <a:spcAft>
                          <a:spcPts val="0"/>
                        </a:spcAft>
                      </a:pPr>
                      <a:r>
                        <a:rPr lang="en-US" sz="2400" b="1">
                          <a:latin typeface="Times New Roman" pitchFamily="18" charset="0"/>
                          <a:cs typeface="Times New Roman" pitchFamily="18" charset="0"/>
                        </a:rPr>
                        <a:t>90+</a:t>
                      </a:r>
                      <a:endParaRPr lang="en-US" sz="24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b="1">
                          <a:latin typeface="Times New Roman" pitchFamily="18" charset="0"/>
                          <a:cs typeface="Times New Roman" pitchFamily="18" charset="0"/>
                        </a:rPr>
                        <a:t>60</a:t>
                      </a:r>
                      <a:endParaRPr lang="en-US" sz="24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b="1">
                          <a:latin typeface="Times New Roman" pitchFamily="18" charset="0"/>
                          <a:cs typeface="Times New Roman" pitchFamily="18" charset="0"/>
                        </a:rPr>
                        <a:t>66.7</a:t>
                      </a:r>
                      <a:endParaRPr lang="en-US" sz="2400" b="1">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400" b="1" dirty="0">
                          <a:solidFill>
                            <a:srgbClr val="FF0000"/>
                          </a:solidFill>
                          <a:latin typeface="Times New Roman" pitchFamily="18" charset="0"/>
                          <a:cs typeface="Times New Roman" pitchFamily="18" charset="0"/>
                        </a:rPr>
                        <a:t>73.3</a:t>
                      </a:r>
                      <a:endParaRPr lang="en-US" sz="2400" b="1" dirty="0">
                        <a:solidFill>
                          <a:srgbClr val="FF0000"/>
                        </a:solidFill>
                        <a:latin typeface="Times New Roman" pitchFamily="18" charset="0"/>
                        <a:ea typeface="Times New Roman"/>
                        <a:cs typeface="Times New Roman" pitchFamily="18" charset="0"/>
                      </a:endParaRPr>
                    </a:p>
                  </a:txBody>
                  <a:tcPr marL="68580" marR="68580" marT="0" marB="0"/>
                </a:tc>
              </a:tr>
            </a:tbl>
          </a:graphicData>
        </a:graphic>
      </p:graphicFrame>
    </p:spTree>
  </p:cSld>
  <p:clrMapOvr>
    <a:masterClrMapping/>
  </p:clrMapOvr>
  <p:transition>
    <p:zoom/>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Determinants of active aging and graceful aging</a:t>
            </a:r>
            <a:endParaRPr lang="en-US" dirty="0"/>
          </a:p>
        </p:txBody>
      </p:sp>
      <p:sp>
        <p:nvSpPr>
          <p:cNvPr id="3" name="Content Placeholder 2"/>
          <p:cNvSpPr>
            <a:spLocks noGrp="1"/>
          </p:cNvSpPr>
          <p:nvPr>
            <p:ph idx="1"/>
          </p:nvPr>
        </p:nvSpPr>
        <p:spPr/>
        <p:txBody>
          <a:bodyPr/>
          <a:lstStyle/>
          <a:p>
            <a:r>
              <a:rPr lang="en-US" dirty="0" smtClean="0"/>
              <a:t>Gender and culture</a:t>
            </a:r>
          </a:p>
          <a:p>
            <a:r>
              <a:rPr lang="en-US" dirty="0" smtClean="0"/>
              <a:t>Social services and social networking</a:t>
            </a:r>
          </a:p>
          <a:p>
            <a:r>
              <a:rPr lang="en-US" dirty="0" smtClean="0"/>
              <a:t>Health system</a:t>
            </a:r>
          </a:p>
          <a:p>
            <a:r>
              <a:rPr lang="en-US" dirty="0" smtClean="0"/>
              <a:t>Economic factors</a:t>
            </a:r>
          </a:p>
          <a:p>
            <a:pPr lvl="1"/>
            <a:r>
              <a:rPr lang="en-US" dirty="0" smtClean="0"/>
              <a:t>Income</a:t>
            </a:r>
          </a:p>
          <a:p>
            <a:pPr lvl="1"/>
            <a:r>
              <a:rPr lang="en-US" dirty="0" smtClean="0"/>
              <a:t>Work</a:t>
            </a:r>
          </a:p>
          <a:p>
            <a:pPr lvl="1"/>
            <a:r>
              <a:rPr lang="en-US" dirty="0" smtClean="0"/>
              <a:t>Social protection</a:t>
            </a:r>
          </a:p>
          <a:p>
            <a:r>
              <a:rPr lang="en-US" dirty="0" smtClean="0"/>
              <a:t>Factors in physical </a:t>
            </a:r>
            <a:r>
              <a:rPr lang="en-US" dirty="0" err="1" smtClean="0"/>
              <a:t>enviroment</a:t>
            </a:r>
            <a:endParaRPr lang="en-US" dirty="0" smtClean="0"/>
          </a:p>
          <a:p>
            <a:r>
              <a:rPr lang="en-US" dirty="0" smtClean="0"/>
              <a:t>Personal factors</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t>Health promotion in old age</a:t>
            </a:r>
            <a:endParaRPr lang="en-US" dirty="0"/>
          </a:p>
        </p:txBody>
      </p:sp>
      <p:sp>
        <p:nvSpPr>
          <p:cNvPr id="3" name="Content Placeholder 2"/>
          <p:cNvSpPr>
            <a:spLocks noGrp="1"/>
          </p:cNvSpPr>
          <p:nvPr>
            <p:ph idx="1"/>
          </p:nvPr>
        </p:nvSpPr>
        <p:spPr/>
        <p:txBody>
          <a:bodyPr/>
          <a:lstStyle/>
          <a:p>
            <a:r>
              <a:rPr lang="en-US" dirty="0" smtClean="0"/>
              <a:t>Physical activity</a:t>
            </a:r>
          </a:p>
          <a:p>
            <a:pPr lvl="1"/>
            <a:r>
              <a:rPr lang="en-US" dirty="0" smtClean="0"/>
              <a:t>Regular and moderate physical activity</a:t>
            </a:r>
          </a:p>
          <a:p>
            <a:r>
              <a:rPr lang="en-US" dirty="0" smtClean="0"/>
              <a:t>Healthy eating</a:t>
            </a:r>
          </a:p>
          <a:p>
            <a:pPr lvl="1"/>
            <a:r>
              <a:rPr lang="en-US" dirty="0" smtClean="0"/>
              <a:t>Divide food intake in 3-4 meals</a:t>
            </a:r>
          </a:p>
          <a:p>
            <a:pPr lvl="1"/>
            <a:r>
              <a:rPr lang="en-US" dirty="0" smtClean="0"/>
              <a:t>To eat fruits, vegetables</a:t>
            </a:r>
          </a:p>
          <a:p>
            <a:pPr lvl="1"/>
            <a:r>
              <a:rPr lang="en-US" dirty="0" smtClean="0"/>
              <a:t>Food with </a:t>
            </a:r>
            <a:r>
              <a:rPr lang="en-US" dirty="0" err="1" smtClean="0"/>
              <a:t>fibres</a:t>
            </a:r>
            <a:r>
              <a:rPr lang="en-US" dirty="0" smtClean="0"/>
              <a:t> </a:t>
            </a:r>
          </a:p>
          <a:p>
            <a:pPr lvl="1"/>
            <a:r>
              <a:rPr lang="en-US" dirty="0" smtClean="0"/>
              <a:t>Avoid fatty foods</a:t>
            </a:r>
          </a:p>
          <a:p>
            <a:r>
              <a:rPr lang="en-US" dirty="0" smtClean="0"/>
              <a:t>Addictions</a:t>
            </a:r>
          </a:p>
          <a:p>
            <a:r>
              <a:rPr lang="en-US" dirty="0" smtClean="0"/>
              <a:t>Medications</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support in old age</a:t>
            </a:r>
            <a:endParaRPr lang="en-US" dirty="0"/>
          </a:p>
        </p:txBody>
      </p:sp>
      <p:sp>
        <p:nvSpPr>
          <p:cNvPr id="3" name="Content Placeholder 2"/>
          <p:cNvSpPr>
            <a:spLocks noGrp="1"/>
          </p:cNvSpPr>
          <p:nvPr>
            <p:ph idx="1"/>
          </p:nvPr>
        </p:nvSpPr>
        <p:spPr/>
        <p:txBody>
          <a:bodyPr/>
          <a:lstStyle/>
          <a:p>
            <a:r>
              <a:rPr lang="en-US" dirty="0" smtClean="0"/>
              <a:t>Social support</a:t>
            </a:r>
          </a:p>
          <a:p>
            <a:pPr lvl="1"/>
            <a:r>
              <a:rPr lang="en-US" dirty="0" smtClean="0"/>
              <a:t>Connecting with family members, friends, neighbours work colleagues &amp; community groups</a:t>
            </a:r>
          </a:p>
          <a:p>
            <a:r>
              <a:rPr lang="en-US" dirty="0" smtClean="0"/>
              <a:t>Education and literacy</a:t>
            </a:r>
          </a:p>
          <a:p>
            <a:pPr lvl="1"/>
            <a:r>
              <a:rPr lang="en-US" dirty="0" smtClean="0"/>
              <a:t>Continuous training in the work place and life long learning opportunities in community</a:t>
            </a:r>
          </a:p>
          <a:p>
            <a:r>
              <a:rPr lang="en-US" dirty="0" smtClean="0"/>
              <a:t>Violence and abuse</a:t>
            </a:r>
          </a:p>
          <a:p>
            <a:pPr lvl="1"/>
            <a:r>
              <a:rPr lang="en-US" dirty="0" smtClean="0"/>
              <a:t>Confronting &amp; reducing this violence through multi-</a:t>
            </a:r>
            <a:r>
              <a:rPr lang="en-US" dirty="0" err="1" smtClean="0"/>
              <a:t>sectoral</a:t>
            </a:r>
            <a:r>
              <a:rPr lang="en-US" dirty="0" smtClean="0"/>
              <a:t> and multidisciplinary approach is required</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sz="4400" dirty="0" smtClean="0"/>
              <a:t>Intervention to modify risk factors</a:t>
            </a:r>
            <a:endParaRPr lang="en-US" sz="4400" dirty="0"/>
          </a:p>
        </p:txBody>
      </p:sp>
      <p:sp>
        <p:nvSpPr>
          <p:cNvPr id="3" name="Content Placeholder 2"/>
          <p:cNvSpPr>
            <a:spLocks noGrp="1"/>
          </p:cNvSpPr>
          <p:nvPr>
            <p:ph idx="1"/>
          </p:nvPr>
        </p:nvSpPr>
        <p:spPr/>
        <p:txBody>
          <a:bodyPr/>
          <a:lstStyle/>
          <a:p>
            <a:r>
              <a:rPr lang="en-US" sz="2800" dirty="0" smtClean="0"/>
              <a:t>Population strategy</a:t>
            </a:r>
          </a:p>
          <a:p>
            <a:pPr lvl="1"/>
            <a:r>
              <a:rPr lang="en-US" sz="2800" dirty="0" smtClean="0"/>
              <a:t>Health protection</a:t>
            </a:r>
          </a:p>
          <a:p>
            <a:pPr lvl="1"/>
            <a:r>
              <a:rPr lang="en-US" sz="2800" dirty="0" smtClean="0"/>
              <a:t>Health promotion</a:t>
            </a:r>
          </a:p>
          <a:p>
            <a:pPr lvl="2"/>
            <a:r>
              <a:rPr lang="en-US" sz="2400" dirty="0" smtClean="0"/>
              <a:t>Health education</a:t>
            </a:r>
          </a:p>
          <a:p>
            <a:pPr lvl="2"/>
            <a:r>
              <a:rPr lang="en-US" sz="2400" dirty="0" smtClean="0"/>
              <a:t>Environmental facilitation</a:t>
            </a:r>
          </a:p>
          <a:p>
            <a:pPr lvl="2"/>
            <a:r>
              <a:rPr lang="en-US" sz="2400" dirty="0" smtClean="0"/>
              <a:t>Life style and behavioural change</a:t>
            </a:r>
          </a:p>
          <a:p>
            <a:pPr lvl="2"/>
            <a:r>
              <a:rPr lang="en-US" sz="2400" dirty="0" smtClean="0"/>
              <a:t>Nutritional intervention</a:t>
            </a:r>
          </a:p>
          <a:p>
            <a:pPr lvl="1"/>
            <a:r>
              <a:rPr lang="en-US" sz="2800" dirty="0" smtClean="0"/>
              <a:t>Specific protection</a:t>
            </a:r>
          </a:p>
          <a:p>
            <a:r>
              <a:rPr lang="en-US" sz="2800" dirty="0" smtClean="0"/>
              <a:t>High risk strategy </a:t>
            </a:r>
          </a:p>
          <a:p>
            <a:pPr lvl="2"/>
            <a:endParaRPr lang="en-US" sz="2400" dirty="0" smtClean="0"/>
          </a:p>
          <a:p>
            <a:pPr lvl="2"/>
            <a:endParaRPr lang="en-US" sz="24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4800" dirty="0" smtClean="0"/>
              <a:t>Screening for disease in Old  age</a:t>
            </a:r>
            <a:endParaRPr lang="en-US" sz="4800" dirty="0"/>
          </a:p>
        </p:txBody>
      </p:sp>
      <p:graphicFrame>
        <p:nvGraphicFramePr>
          <p:cNvPr id="4" name="Content Placeholder 3"/>
          <p:cNvGraphicFramePr>
            <a:graphicFrameLocks noGrp="1"/>
          </p:cNvGraphicFramePr>
          <p:nvPr>
            <p:ph idx="1"/>
          </p:nvPr>
        </p:nvGraphicFramePr>
        <p:xfrm>
          <a:off x="457200" y="1143000"/>
          <a:ext cx="8229600" cy="5562600"/>
        </p:xfrm>
        <a:graphic>
          <a:graphicData uri="http://schemas.openxmlformats.org/drawingml/2006/table">
            <a:tbl>
              <a:tblPr firstRow="1" bandRow="1"/>
              <a:tblGrid>
                <a:gridCol w="2514600"/>
                <a:gridCol w="5715000"/>
              </a:tblGrid>
              <a:tr h="370840">
                <a:tc>
                  <a:txBody>
                    <a:bodyPr/>
                    <a:lstStyle/>
                    <a:p>
                      <a:pPr algn="ctr"/>
                      <a:r>
                        <a:rPr lang="en-US" dirty="0" smtClean="0"/>
                        <a:t>Breast</a:t>
                      </a:r>
                      <a:r>
                        <a:rPr lang="en-US" baseline="0" dirty="0" smtClean="0"/>
                        <a:t> cancer</a:t>
                      </a:r>
                      <a:endParaRPr lang="en-US" dirty="0"/>
                    </a:p>
                  </a:txBody>
                  <a:tcPr/>
                </a:tc>
                <a:tc>
                  <a:txBody>
                    <a:bodyPr/>
                    <a:lstStyle/>
                    <a:p>
                      <a:pPr algn="ctr"/>
                      <a:r>
                        <a:rPr lang="en-US" dirty="0" smtClean="0"/>
                        <a:t>Mammography</a:t>
                      </a:r>
                      <a:endParaRPr lang="en-US" dirty="0"/>
                    </a:p>
                  </a:txBody>
                  <a:tcPr/>
                </a:tc>
              </a:tr>
              <a:tr h="370840">
                <a:tc>
                  <a:txBody>
                    <a:bodyPr/>
                    <a:lstStyle/>
                    <a:p>
                      <a:pPr algn="ctr"/>
                      <a:r>
                        <a:rPr lang="en-US" dirty="0" smtClean="0"/>
                        <a:t>Cataract</a:t>
                      </a:r>
                      <a:endParaRPr lang="en-US" dirty="0"/>
                    </a:p>
                  </a:txBody>
                  <a:tcPr/>
                </a:tc>
                <a:tc>
                  <a:txBody>
                    <a:bodyPr/>
                    <a:lstStyle/>
                    <a:p>
                      <a:pPr algn="ctr"/>
                      <a:r>
                        <a:rPr lang="en-US" dirty="0" smtClean="0"/>
                        <a:t>Clinical</a:t>
                      </a:r>
                      <a:r>
                        <a:rPr lang="en-US" baseline="0" dirty="0" smtClean="0"/>
                        <a:t> examination of eyes</a:t>
                      </a:r>
                      <a:endParaRPr lang="en-US" dirty="0"/>
                    </a:p>
                  </a:txBody>
                  <a:tcPr/>
                </a:tc>
              </a:tr>
              <a:tr h="370840">
                <a:tc>
                  <a:txBody>
                    <a:bodyPr/>
                    <a:lstStyle/>
                    <a:p>
                      <a:pPr algn="ctr"/>
                      <a:r>
                        <a:rPr lang="en-US" dirty="0" smtClean="0"/>
                        <a:t>Cervical cancer</a:t>
                      </a:r>
                      <a:endParaRPr lang="en-US" dirty="0"/>
                    </a:p>
                  </a:txBody>
                  <a:tcPr/>
                </a:tc>
                <a:tc>
                  <a:txBody>
                    <a:bodyPr/>
                    <a:lstStyle/>
                    <a:p>
                      <a:pPr algn="ctr"/>
                      <a:r>
                        <a:rPr lang="en-US" dirty="0" smtClean="0"/>
                        <a:t>Pap smear</a:t>
                      </a:r>
                      <a:endParaRPr lang="en-US" dirty="0"/>
                    </a:p>
                  </a:txBody>
                  <a:tcPr/>
                </a:tc>
              </a:tr>
              <a:tr h="370840">
                <a:tc>
                  <a:txBody>
                    <a:bodyPr/>
                    <a:lstStyle/>
                    <a:p>
                      <a:pPr algn="ctr"/>
                      <a:r>
                        <a:rPr lang="en-US" dirty="0" smtClean="0"/>
                        <a:t>Colo-rectal cancer</a:t>
                      </a:r>
                      <a:endParaRPr lang="en-US" dirty="0"/>
                    </a:p>
                  </a:txBody>
                  <a:tcPr/>
                </a:tc>
                <a:tc>
                  <a:txBody>
                    <a:bodyPr/>
                    <a:lstStyle/>
                    <a:p>
                      <a:pPr algn="ctr"/>
                      <a:r>
                        <a:rPr lang="en-US" dirty="0" smtClean="0"/>
                        <a:t>Stool occult blood</a:t>
                      </a:r>
                      <a:endParaRPr lang="en-US" dirty="0"/>
                    </a:p>
                  </a:txBody>
                  <a:tcPr/>
                </a:tc>
              </a:tr>
              <a:tr h="370840">
                <a:tc>
                  <a:txBody>
                    <a:bodyPr/>
                    <a:lstStyle/>
                    <a:p>
                      <a:pPr algn="ctr"/>
                      <a:r>
                        <a:rPr lang="en-US" dirty="0" smtClean="0"/>
                        <a:t>Coronary heart disease</a:t>
                      </a:r>
                      <a:endParaRPr lang="en-US" dirty="0"/>
                    </a:p>
                  </a:txBody>
                  <a:tcPr/>
                </a:tc>
                <a:tc>
                  <a:txBody>
                    <a:bodyPr/>
                    <a:lstStyle/>
                    <a:p>
                      <a:pPr algn="ctr"/>
                      <a:r>
                        <a:rPr lang="en-US" dirty="0" smtClean="0"/>
                        <a:t>Risk analysis, ECG, stress ECG</a:t>
                      </a:r>
                      <a:endParaRPr lang="en-US" dirty="0"/>
                    </a:p>
                  </a:txBody>
                  <a:tcPr/>
                </a:tc>
              </a:tr>
              <a:tr h="370840">
                <a:tc>
                  <a:txBody>
                    <a:bodyPr/>
                    <a:lstStyle/>
                    <a:p>
                      <a:pPr algn="ctr"/>
                      <a:r>
                        <a:rPr lang="en-US" dirty="0" smtClean="0"/>
                        <a:t>Deafness</a:t>
                      </a:r>
                      <a:endParaRPr lang="en-US" dirty="0"/>
                    </a:p>
                  </a:txBody>
                  <a:tcPr/>
                </a:tc>
                <a:tc>
                  <a:txBody>
                    <a:bodyPr/>
                    <a:lstStyle/>
                    <a:p>
                      <a:pPr algn="ctr"/>
                      <a:r>
                        <a:rPr lang="en-US" dirty="0" smtClean="0"/>
                        <a:t>Clinical evaluation and audiometry</a:t>
                      </a:r>
                      <a:endParaRPr lang="en-US" dirty="0"/>
                    </a:p>
                  </a:txBody>
                  <a:tcPr/>
                </a:tc>
              </a:tr>
              <a:tr h="370840">
                <a:tc>
                  <a:txBody>
                    <a:bodyPr/>
                    <a:lstStyle/>
                    <a:p>
                      <a:pPr algn="ctr"/>
                      <a:r>
                        <a:rPr lang="en-US" dirty="0" smtClean="0"/>
                        <a:t>Dementia</a:t>
                      </a:r>
                      <a:endParaRPr lang="en-US" dirty="0"/>
                    </a:p>
                  </a:txBody>
                  <a:tcPr/>
                </a:tc>
                <a:tc>
                  <a:txBody>
                    <a:bodyPr/>
                    <a:lstStyle/>
                    <a:p>
                      <a:pPr algn="ctr"/>
                      <a:r>
                        <a:rPr lang="en-US" dirty="0" smtClean="0"/>
                        <a:t>Mental</a:t>
                      </a:r>
                      <a:r>
                        <a:rPr lang="en-US" baseline="0" dirty="0" smtClean="0"/>
                        <a:t> state examination(MMSE)</a:t>
                      </a:r>
                      <a:endParaRPr lang="en-US" dirty="0"/>
                    </a:p>
                  </a:txBody>
                  <a:tcPr/>
                </a:tc>
              </a:tr>
              <a:tr h="370840">
                <a:tc>
                  <a:txBody>
                    <a:bodyPr/>
                    <a:lstStyle/>
                    <a:p>
                      <a:pPr algn="ctr"/>
                      <a:r>
                        <a:rPr lang="en-US" dirty="0" smtClean="0"/>
                        <a:t>Diabetes</a:t>
                      </a:r>
                      <a:r>
                        <a:rPr lang="en-US" baseline="0" dirty="0" smtClean="0"/>
                        <a:t> mellitus</a:t>
                      </a:r>
                      <a:endParaRPr lang="en-US" dirty="0"/>
                    </a:p>
                  </a:txBody>
                  <a:tcPr/>
                </a:tc>
                <a:tc>
                  <a:txBody>
                    <a:bodyPr/>
                    <a:lstStyle/>
                    <a:p>
                      <a:pPr algn="ctr"/>
                      <a:r>
                        <a:rPr lang="en-US" dirty="0" smtClean="0"/>
                        <a:t>Blood glucose estimation</a:t>
                      </a:r>
                      <a:endParaRPr lang="en-US" dirty="0"/>
                    </a:p>
                  </a:txBody>
                  <a:tcPr/>
                </a:tc>
              </a:tr>
              <a:tr h="370840">
                <a:tc>
                  <a:txBody>
                    <a:bodyPr/>
                    <a:lstStyle/>
                    <a:p>
                      <a:pPr algn="ctr"/>
                      <a:r>
                        <a:rPr lang="en-US" dirty="0" smtClean="0"/>
                        <a:t>Diabetic retinopathy</a:t>
                      </a:r>
                      <a:endParaRPr lang="en-US" dirty="0"/>
                    </a:p>
                  </a:txBody>
                  <a:tcPr/>
                </a:tc>
                <a:tc>
                  <a:txBody>
                    <a:bodyPr/>
                    <a:lstStyle/>
                    <a:p>
                      <a:pPr algn="ctr"/>
                      <a:r>
                        <a:rPr lang="en-US" dirty="0" smtClean="0"/>
                        <a:t>Fundoscopic</a:t>
                      </a:r>
                      <a:r>
                        <a:rPr lang="en-US" baseline="0" dirty="0" smtClean="0"/>
                        <a:t> examination and fluorescin angiography</a:t>
                      </a:r>
                      <a:endParaRPr lang="en-US" dirty="0"/>
                    </a:p>
                  </a:txBody>
                  <a:tcPr/>
                </a:tc>
              </a:tr>
              <a:tr h="370840">
                <a:tc>
                  <a:txBody>
                    <a:bodyPr/>
                    <a:lstStyle/>
                    <a:p>
                      <a:pPr algn="ctr"/>
                      <a:r>
                        <a:rPr lang="en-US" dirty="0" smtClean="0"/>
                        <a:t>Dyslipidemia</a:t>
                      </a:r>
                      <a:endParaRPr lang="en-US" dirty="0"/>
                    </a:p>
                  </a:txBody>
                  <a:tcPr/>
                </a:tc>
                <a:tc>
                  <a:txBody>
                    <a:bodyPr/>
                    <a:lstStyle/>
                    <a:p>
                      <a:pPr algn="ctr"/>
                      <a:r>
                        <a:rPr lang="en-US" dirty="0" smtClean="0"/>
                        <a:t>Lipid profile</a:t>
                      </a:r>
                      <a:endParaRPr lang="en-US" dirty="0"/>
                    </a:p>
                  </a:txBody>
                  <a:tcPr/>
                </a:tc>
              </a:tr>
              <a:tr h="370840">
                <a:tc>
                  <a:txBody>
                    <a:bodyPr/>
                    <a:lstStyle/>
                    <a:p>
                      <a:pPr algn="ctr"/>
                      <a:r>
                        <a:rPr lang="en-US" dirty="0" smtClean="0"/>
                        <a:t>Glaucoma</a:t>
                      </a:r>
                      <a:endParaRPr lang="en-US" dirty="0"/>
                    </a:p>
                  </a:txBody>
                  <a:tcPr/>
                </a:tc>
                <a:tc>
                  <a:txBody>
                    <a:bodyPr/>
                    <a:lstStyle/>
                    <a:p>
                      <a:pPr algn="ctr"/>
                      <a:r>
                        <a:rPr lang="en-US" dirty="0" smtClean="0"/>
                        <a:t>IOP by tonometery</a:t>
                      </a:r>
                      <a:endParaRPr lang="en-US" dirty="0"/>
                    </a:p>
                  </a:txBody>
                  <a:tcPr/>
                </a:tc>
              </a:tr>
              <a:tr h="370840">
                <a:tc>
                  <a:txBody>
                    <a:bodyPr/>
                    <a:lstStyle/>
                    <a:p>
                      <a:pPr algn="ctr"/>
                      <a:r>
                        <a:rPr lang="en-US" dirty="0" smtClean="0"/>
                        <a:t>Hypertension</a:t>
                      </a:r>
                      <a:endParaRPr lang="en-US" dirty="0"/>
                    </a:p>
                  </a:txBody>
                  <a:tcPr/>
                </a:tc>
                <a:tc>
                  <a:txBody>
                    <a:bodyPr/>
                    <a:lstStyle/>
                    <a:p>
                      <a:pPr algn="ctr"/>
                      <a:r>
                        <a:rPr lang="en-US" dirty="0" smtClean="0"/>
                        <a:t>Periodic BP recording</a:t>
                      </a:r>
                      <a:endParaRPr lang="en-US" dirty="0"/>
                    </a:p>
                  </a:txBody>
                  <a:tcPr/>
                </a:tc>
              </a:tr>
              <a:tr h="370840">
                <a:tc>
                  <a:txBody>
                    <a:bodyPr/>
                    <a:lstStyle/>
                    <a:p>
                      <a:pPr algn="ctr"/>
                      <a:r>
                        <a:rPr lang="en-US" dirty="0" smtClean="0"/>
                        <a:t>Lung</a:t>
                      </a:r>
                      <a:r>
                        <a:rPr lang="en-US" baseline="0" dirty="0" smtClean="0"/>
                        <a:t> cancer</a:t>
                      </a:r>
                      <a:endParaRPr lang="en-US" dirty="0"/>
                    </a:p>
                  </a:txBody>
                  <a:tcPr/>
                </a:tc>
                <a:tc>
                  <a:txBody>
                    <a:bodyPr/>
                    <a:lstStyle/>
                    <a:p>
                      <a:pPr algn="ctr"/>
                      <a:r>
                        <a:rPr lang="en-US" dirty="0" smtClean="0"/>
                        <a:t>Chest Radiograph</a:t>
                      </a:r>
                      <a:endParaRPr lang="en-US" dirty="0"/>
                    </a:p>
                  </a:txBody>
                  <a:tcPr/>
                </a:tc>
              </a:tr>
              <a:tr h="370840">
                <a:tc>
                  <a:txBody>
                    <a:bodyPr/>
                    <a:lstStyle/>
                    <a:p>
                      <a:pPr algn="ctr"/>
                      <a:r>
                        <a:rPr lang="en-US" dirty="0" smtClean="0"/>
                        <a:t>Osteoporosis</a:t>
                      </a:r>
                      <a:endParaRPr lang="en-US" dirty="0"/>
                    </a:p>
                  </a:txBody>
                  <a:tcPr/>
                </a:tc>
                <a:tc>
                  <a:txBody>
                    <a:bodyPr/>
                    <a:lstStyle/>
                    <a:p>
                      <a:pPr algn="ctr"/>
                      <a:r>
                        <a:rPr lang="en-US" dirty="0" smtClean="0"/>
                        <a:t>Bone densitometer after risk assessment</a:t>
                      </a:r>
                      <a:endParaRPr lang="en-US" dirty="0"/>
                    </a:p>
                  </a:txBody>
                  <a:tcPr/>
                </a:tc>
              </a:tr>
              <a:tr h="370840">
                <a:tc>
                  <a:txBody>
                    <a:bodyPr/>
                    <a:lstStyle/>
                    <a:p>
                      <a:pPr algn="ctr"/>
                      <a:r>
                        <a:rPr lang="en-US" dirty="0" smtClean="0"/>
                        <a:t>Prostate cancer</a:t>
                      </a:r>
                      <a:endParaRPr lang="en-US" dirty="0"/>
                    </a:p>
                  </a:txBody>
                  <a:tcPr/>
                </a:tc>
                <a:tc>
                  <a:txBody>
                    <a:bodyPr/>
                    <a:lstStyle/>
                    <a:p>
                      <a:pPr algn="ctr"/>
                      <a:r>
                        <a:rPr lang="en-US" dirty="0" smtClean="0"/>
                        <a:t>Rectal examination, blood</a:t>
                      </a:r>
                      <a:r>
                        <a:rPr lang="en-US" baseline="0" dirty="0" smtClean="0"/>
                        <a:t> PSA level</a:t>
                      </a:r>
                      <a:endParaRPr lang="en-US" dirty="0"/>
                    </a:p>
                  </a:txBody>
                  <a:tcPr/>
                </a:tc>
              </a:tr>
            </a:tbl>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914400"/>
          </a:xfrm>
        </p:spPr>
        <p:txBody>
          <a:bodyPr>
            <a:noAutofit/>
          </a:bodyPr>
          <a:lstStyle/>
          <a:p>
            <a:r>
              <a:rPr lang="en-US" sz="3100" b="1" dirty="0" smtClean="0">
                <a:latin typeface="Times New Roman" pitchFamily="18" charset="0"/>
                <a:cs typeface="Times New Roman" pitchFamily="18" charset="0"/>
              </a:rPr>
              <a:t>Provisions for economic security of older persons</a:t>
            </a:r>
            <a:endParaRPr lang="en-US" sz="31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990600"/>
            <a:ext cx="8229600" cy="5638800"/>
          </a:xfrm>
        </p:spPr>
        <p:txBody>
          <a:bodyPr>
            <a:normAutofit/>
          </a:bodyPr>
          <a:lstStyle/>
          <a:p>
            <a:pPr lvl="0"/>
            <a:r>
              <a:rPr lang="en-US" b="1" dirty="0" smtClean="0">
                <a:latin typeface="Times New Roman" pitchFamily="18" charset="0"/>
                <a:cs typeface="Times New Roman" pitchFamily="18" charset="0"/>
              </a:rPr>
              <a:t>Civil services scheme of the central and the state government:</a:t>
            </a:r>
            <a:r>
              <a:rPr lang="en-US" dirty="0" smtClean="0">
                <a:latin typeface="Times New Roman" pitchFamily="18" charset="0"/>
                <a:cs typeface="Times New Roman" pitchFamily="18" charset="0"/>
              </a:rPr>
              <a:t> </a:t>
            </a:r>
          </a:p>
          <a:p>
            <a:pPr lvl="1"/>
            <a:r>
              <a:rPr lang="en-US" dirty="0" smtClean="0">
                <a:latin typeface="Times New Roman" pitchFamily="18" charset="0"/>
                <a:cs typeface="Times New Roman" pitchFamily="18" charset="0"/>
              </a:rPr>
              <a:t>In 1998, there were 7.3 million civil services pensioner in India in 1998, the average pension to average wage for civil services was 45.1%(IMF, 2001). .</a:t>
            </a:r>
          </a:p>
          <a:p>
            <a:pPr lvl="1"/>
            <a:r>
              <a:rPr lang="en-US" dirty="0" smtClean="0">
                <a:latin typeface="Times New Roman" pitchFamily="18" charset="0"/>
                <a:cs typeface="Times New Roman" pitchFamily="18" charset="0"/>
              </a:rPr>
              <a:t>The main social security for the Civil Servant are non-</a:t>
            </a:r>
            <a:r>
              <a:rPr lang="en-US" dirty="0" err="1" smtClean="0">
                <a:latin typeface="Times New Roman" pitchFamily="18" charset="0"/>
                <a:cs typeface="Times New Roman" pitchFamily="18" charset="0"/>
              </a:rPr>
              <a:t>contributary</a:t>
            </a:r>
            <a:r>
              <a:rPr lang="en-US" dirty="0" smtClean="0">
                <a:latin typeface="Times New Roman" pitchFamily="18" charset="0"/>
                <a:cs typeface="Times New Roman" pitchFamily="18" charset="0"/>
              </a:rPr>
              <a:t>, unfounded DB pension which is indexed for both prices and wages, and has fairly generous </a:t>
            </a:r>
            <a:r>
              <a:rPr lang="en-US" dirty="0" err="1" smtClean="0">
                <a:latin typeface="Times New Roman" pitchFamily="18" charset="0"/>
                <a:cs typeface="Times New Roman" pitchFamily="18" charset="0"/>
              </a:rPr>
              <a:t>commution</a:t>
            </a:r>
            <a:r>
              <a:rPr lang="en-US" dirty="0" smtClean="0">
                <a:latin typeface="Times New Roman" pitchFamily="18" charset="0"/>
                <a:cs typeface="Times New Roman" pitchFamily="18" charset="0"/>
              </a:rPr>
              <a:t> provisions(up to 40% of the pension benefit can be taken in a lump-sum) and survivors benefits(called family pensions). </a:t>
            </a:r>
          </a:p>
          <a:p>
            <a:pPr lvl="1"/>
            <a:r>
              <a:rPr lang="en-US" dirty="0" smtClean="0">
                <a:latin typeface="Times New Roman" pitchFamily="18" charset="0"/>
                <a:cs typeface="Times New Roman" pitchFamily="18" charset="0"/>
              </a:rPr>
              <a:t>The DB pension schemes provide a maximum replacement rate of the 50% of the average salary during the last 10 months of the service.</a:t>
            </a:r>
          </a:p>
        </p:txBody>
      </p:sp>
    </p:spTree>
  </p:cSld>
  <p:clrMapOvr>
    <a:masterClrMapping/>
  </p:clrMapOvr>
  <p:transition>
    <p:zoom/>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4525963"/>
          </a:xfrm>
        </p:spPr>
        <p:txBody>
          <a:bodyPr>
            <a:normAutofit/>
          </a:bodyPr>
          <a:lstStyle/>
          <a:p>
            <a:pPr lvl="0"/>
            <a:r>
              <a:rPr lang="en-US" b="1" dirty="0" smtClean="0">
                <a:latin typeface="Times New Roman" pitchFamily="18" charset="0"/>
                <a:cs typeface="Times New Roman" pitchFamily="18" charset="0"/>
              </a:rPr>
              <a:t>Public sector enterprise:</a:t>
            </a:r>
            <a:r>
              <a:rPr lang="en-US" dirty="0" smtClean="0">
                <a:latin typeface="Times New Roman" pitchFamily="18" charset="0"/>
                <a:cs typeface="Times New Roman" pitchFamily="18" charset="0"/>
              </a:rPr>
              <a:t> </a:t>
            </a:r>
          </a:p>
          <a:p>
            <a:pPr lvl="1"/>
            <a:r>
              <a:rPr lang="en-US" dirty="0" smtClean="0">
                <a:latin typeface="Times New Roman" pitchFamily="18" charset="0"/>
                <a:cs typeface="Times New Roman" pitchFamily="18" charset="0"/>
              </a:rPr>
              <a:t>this include insurance companies, reserve Bank of India, public sector banks, electricity boards, oil companies such as ONGC, industrial entities etc. which have their own pension.</a:t>
            </a:r>
          </a:p>
          <a:p>
            <a:r>
              <a:rPr lang="en-US" b="1" dirty="0" smtClean="0">
                <a:latin typeface="Times New Roman" pitchFamily="18" charset="0"/>
                <a:cs typeface="Times New Roman" pitchFamily="18" charset="0"/>
              </a:rPr>
              <a:t>Voluntary Tax advantaged saving schemes:</a:t>
            </a:r>
            <a:r>
              <a:rPr lang="en-US" dirty="0" smtClean="0">
                <a:latin typeface="Times New Roman" pitchFamily="18" charset="0"/>
                <a:cs typeface="Times New Roman" pitchFamily="18" charset="0"/>
              </a:rPr>
              <a:t> </a:t>
            </a:r>
          </a:p>
          <a:p>
            <a:pPr lvl="1"/>
            <a:r>
              <a:rPr lang="en-US" dirty="0" smtClean="0">
                <a:latin typeface="Times New Roman" pitchFamily="18" charset="0"/>
                <a:cs typeface="Times New Roman" pitchFamily="18" charset="0"/>
              </a:rPr>
              <a:t>These comprises of the Post Office Saving Bank schemes(constituting 10% of GDP), Public Provident Fund(PPF) and the group annuities of life Insurance companies(these are currently regulated by the IRDA).</a:t>
            </a:r>
          </a:p>
        </p:txBody>
      </p:sp>
    </p:spTree>
  </p:cSld>
  <p:clrMapOvr>
    <a:masterClrMapping/>
  </p:clrMapOvr>
  <p:transition>
    <p:zoom/>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33400"/>
            <a:ext cx="8382000" cy="838200"/>
          </a:xfrm>
        </p:spPr>
        <p:txBody>
          <a:bodyPr>
            <a:normAutofit fontScale="90000"/>
          </a:bodyPr>
          <a:lstStyle/>
          <a:p>
            <a:r>
              <a:rPr lang="en-US" b="1" dirty="0" smtClean="0">
                <a:latin typeface="Times New Roman" pitchFamily="18" charset="0"/>
                <a:cs typeface="Times New Roman" pitchFamily="18" charset="0"/>
              </a:rPr>
              <a:t>Government Schemes for poor elderly</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0" y="1447800"/>
            <a:ext cx="9144000" cy="5638800"/>
          </a:xfrm>
        </p:spPr>
        <p:txBody>
          <a:bodyPr>
            <a:noAutofit/>
          </a:bodyPr>
          <a:lstStyle/>
          <a:p>
            <a:pPr lvl="0"/>
            <a:r>
              <a:rPr lang="en-US" dirty="0" smtClean="0">
                <a:latin typeface="Times New Roman" pitchFamily="18" charset="0"/>
                <a:cs typeface="Times New Roman" pitchFamily="18" charset="0"/>
              </a:rPr>
              <a:t>Targeted public distribution: </a:t>
            </a:r>
          </a:p>
          <a:p>
            <a:pPr lvl="1"/>
            <a:r>
              <a:rPr lang="en-US" sz="2400" dirty="0" smtClean="0">
                <a:latin typeface="Times New Roman" pitchFamily="18" charset="0"/>
                <a:cs typeface="Times New Roman" pitchFamily="18" charset="0"/>
              </a:rPr>
              <a:t>A scheme of distribution of tier system to households below poverty </a:t>
            </a:r>
            <a:r>
              <a:rPr lang="en-US" dirty="0" smtClean="0">
                <a:latin typeface="Times New Roman" pitchFamily="18" charset="0"/>
                <a:cs typeface="Times New Roman" pitchFamily="18" charset="0"/>
              </a:rPr>
              <a:t>line(BPL</a:t>
            </a:r>
            <a:r>
              <a:rPr lang="en-US" sz="2400" dirty="0" smtClean="0">
                <a:latin typeface="Times New Roman" pitchFamily="18" charset="0"/>
                <a:cs typeface="Times New Roman" pitchFamily="18" charset="0"/>
              </a:rPr>
              <a:t>) and above poverty line food grains at high subsidized rate entitled to 10 </a:t>
            </a:r>
            <a:r>
              <a:rPr lang="en-US" sz="2400" dirty="0" err="1" smtClean="0">
                <a:latin typeface="Times New Roman" pitchFamily="18" charset="0"/>
                <a:cs typeface="Times New Roman" pitchFamily="18" charset="0"/>
              </a:rPr>
              <a:t>kgs</a:t>
            </a:r>
            <a:r>
              <a:rPr lang="en-US" sz="2400" dirty="0" smtClean="0">
                <a:latin typeface="Times New Roman" pitchFamily="18" charset="0"/>
                <a:cs typeface="Times New Roman" pitchFamily="18" charset="0"/>
              </a:rPr>
              <a:t> of food grains schemes cover about 600 </a:t>
            </a:r>
            <a:r>
              <a:rPr lang="en-US" sz="2400" dirty="0" err="1" smtClean="0">
                <a:latin typeface="Times New Roman" pitchFamily="18" charset="0"/>
                <a:cs typeface="Times New Roman" pitchFamily="18" charset="0"/>
              </a:rPr>
              <a:t>lakh</a:t>
            </a:r>
            <a:r>
              <a:rPr lang="en-US" sz="1800"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families.</a:t>
            </a:r>
          </a:p>
          <a:p>
            <a:pPr lvl="0"/>
            <a:r>
              <a:rPr lang="en-US" dirty="0" smtClean="0">
                <a:latin typeface="Times New Roman" pitchFamily="18" charset="0"/>
                <a:cs typeface="Times New Roman" pitchFamily="18" charset="0"/>
              </a:rPr>
              <a:t>Annapurna: </a:t>
            </a:r>
          </a:p>
          <a:p>
            <a:pPr lvl="1"/>
            <a:r>
              <a:rPr lang="en-US" sz="2400" dirty="0" smtClean="0">
                <a:latin typeface="Times New Roman" pitchFamily="18" charset="0"/>
                <a:cs typeface="Times New Roman" pitchFamily="18" charset="0"/>
              </a:rPr>
              <a:t>Under this scheme 10 kg food grains per person per month free of cost will be provided to indigent senior citizens. Initially this benefit was admissible to those persons who were eligible for old age pension but were not presently receiving the pension.</a:t>
            </a:r>
          </a:p>
        </p:txBody>
      </p:sp>
    </p:spTree>
  </p:cSld>
  <p:clrMapOvr>
    <a:masterClrMapping/>
  </p:clrMapOvr>
  <p:transition>
    <p:zoom/>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0600"/>
            <a:ext cx="8229600" cy="4525963"/>
          </a:xfrm>
        </p:spPr>
        <p:txBody>
          <a:bodyPr>
            <a:noAutofit/>
          </a:bodyPr>
          <a:lstStyle/>
          <a:p>
            <a:pPr lvl="0"/>
            <a:r>
              <a:rPr lang="en-US" dirty="0" smtClean="0">
                <a:latin typeface="Times New Roman" pitchFamily="18" charset="0"/>
                <a:cs typeface="Times New Roman" pitchFamily="18" charset="0"/>
              </a:rPr>
              <a:t>Subsidized Insurance Schemes: </a:t>
            </a:r>
          </a:p>
          <a:p>
            <a:pPr lvl="1"/>
            <a:r>
              <a:rPr lang="en-US" sz="2400" dirty="0" smtClean="0">
                <a:latin typeface="Times New Roman" pitchFamily="18" charset="0"/>
                <a:cs typeface="Times New Roman" pitchFamily="18" charset="0"/>
              </a:rPr>
              <a:t>The Govt. of India as well as several state governments have launched a variety of subsidized insurance scheme for the benefit of the weaker section of the people through the life insurance Corporation of India and General Insurance Corporation of India. One such scheme introduced is a pension scheme administered through GIC is </a:t>
            </a:r>
            <a:r>
              <a:rPr lang="en-US" sz="2400" dirty="0" err="1" smtClean="0">
                <a:latin typeface="Times New Roman" pitchFamily="18" charset="0"/>
                <a:cs typeface="Times New Roman" pitchFamily="18" charset="0"/>
              </a:rPr>
              <a:t>Jeevan</a:t>
            </a:r>
            <a:r>
              <a:rPr lang="en-US" sz="2400" dirty="0" smtClean="0">
                <a:latin typeface="Times New Roman" pitchFamily="18" charset="0"/>
                <a:cs typeface="Times New Roman" pitchFamily="18" charset="0"/>
              </a:rPr>
              <a:t> Arogya. In August 2000, many of these scheme were discontinued and replaced by a new scheme called </a:t>
            </a:r>
            <a:r>
              <a:rPr lang="en-US" sz="2400" dirty="0" err="1" smtClean="0">
                <a:latin typeface="Times New Roman" pitchFamily="18" charset="0"/>
                <a:cs typeface="Times New Roman" pitchFamily="18" charset="0"/>
              </a:rPr>
              <a:t>Janshree</a:t>
            </a:r>
            <a:r>
              <a:rPr lang="en-US" sz="2400" dirty="0" smtClean="0">
                <a:latin typeface="Times New Roman" pitchFamily="18" charset="0"/>
                <a:cs typeface="Times New Roman" pitchFamily="18" charset="0"/>
              </a:rPr>
              <a:t>. Under this scheme insurance benefit has been raised to Rs. 20000 for the natural death and Rs. 25000 for the partial disability.</a:t>
            </a:r>
            <a:endParaRPr lang="en-US" sz="1800" dirty="0" smtClean="0">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lstStyle/>
          <a:p>
            <a:r>
              <a:rPr lang="en-US" dirty="0" smtClean="0">
                <a:latin typeface="Times New Roman" pitchFamily="18" charset="0"/>
                <a:cs typeface="Times New Roman" pitchFamily="18" charset="0"/>
              </a:rPr>
              <a:t>Some terms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828800"/>
            <a:ext cx="8229600" cy="4389437"/>
          </a:xfrm>
        </p:spPr>
        <p:txBody>
          <a:bodyPr>
            <a:normAutofit fontScale="92500" lnSpcReduction="20000"/>
          </a:bodyPr>
          <a:lstStyle/>
          <a:p>
            <a:r>
              <a:rPr lang="en-US" dirty="0" smtClean="0">
                <a:latin typeface="Times New Roman" pitchFamily="18" charset="0"/>
                <a:cs typeface="Times New Roman" pitchFamily="18" charset="0"/>
              </a:rPr>
              <a:t>Elderly- 60 years and above</a:t>
            </a:r>
          </a:p>
          <a:p>
            <a:r>
              <a:rPr lang="en-US" dirty="0" smtClean="0">
                <a:latin typeface="Times New Roman" pitchFamily="18" charset="0"/>
                <a:cs typeface="Times New Roman" pitchFamily="18" charset="0"/>
              </a:rPr>
              <a:t>Old- 80 years and above</a:t>
            </a:r>
          </a:p>
          <a:p>
            <a:pPr lvl="1"/>
            <a:r>
              <a:rPr lang="en-US" dirty="0" smtClean="0">
                <a:latin typeface="Times New Roman" pitchFamily="18" charset="0"/>
                <a:cs typeface="Times New Roman" pitchFamily="18" charset="0"/>
              </a:rPr>
              <a:t>(1973 expert committee on the planning and Organization of Geriatric Services)</a:t>
            </a:r>
          </a:p>
          <a:p>
            <a:pPr lvl="1">
              <a:buNone/>
            </a:pPr>
            <a:r>
              <a:rPr lang="en-US" dirty="0" smtClean="0">
                <a:latin typeface="Times New Roman" pitchFamily="18" charset="0"/>
                <a:cs typeface="Times New Roman" pitchFamily="18" charset="0"/>
              </a:rPr>
              <a:t> </a:t>
            </a:r>
          </a:p>
          <a:p>
            <a:r>
              <a:rPr lang="en-US" dirty="0" smtClean="0">
                <a:latin typeface="Times New Roman" pitchFamily="18" charset="0"/>
                <a:cs typeface="Times New Roman" pitchFamily="18" charset="0"/>
              </a:rPr>
              <a:t>Young old</a:t>
            </a:r>
          </a:p>
          <a:p>
            <a:pPr lvl="1"/>
            <a:r>
              <a:rPr lang="en-US" dirty="0" smtClean="0">
                <a:latin typeface="Times New Roman" pitchFamily="18" charset="0"/>
                <a:cs typeface="Times New Roman" pitchFamily="18" charset="0"/>
              </a:rPr>
              <a:t>Upto age of 75 yrs biological function in comparable to adult person</a:t>
            </a:r>
          </a:p>
          <a:p>
            <a:r>
              <a:rPr lang="en-US" dirty="0" smtClean="0">
                <a:latin typeface="Times New Roman" pitchFamily="18" charset="0"/>
                <a:cs typeface="Times New Roman" pitchFamily="18" charset="0"/>
              </a:rPr>
              <a:t>Old </a:t>
            </a:r>
            <a:r>
              <a:rPr lang="en-US" dirty="0" err="1" smtClean="0">
                <a:latin typeface="Times New Roman" pitchFamily="18" charset="0"/>
                <a:cs typeface="Times New Roman" pitchFamily="18" charset="0"/>
              </a:rPr>
              <a:t>old</a:t>
            </a:r>
            <a:endParaRPr lang="en-US" dirty="0" smtClean="0">
              <a:latin typeface="Times New Roman" pitchFamily="18" charset="0"/>
              <a:cs typeface="Times New Roman" pitchFamily="18" charset="0"/>
            </a:endParaRPr>
          </a:p>
          <a:p>
            <a:pPr lvl="1"/>
            <a:r>
              <a:rPr lang="en-US" dirty="0" smtClean="0">
                <a:latin typeface="Times New Roman" pitchFamily="18" charset="0"/>
                <a:cs typeface="Times New Roman" pitchFamily="18" charset="0"/>
              </a:rPr>
              <a:t>Upto age of 85 yrs biological function has declined significantly</a:t>
            </a:r>
          </a:p>
          <a:p>
            <a:r>
              <a:rPr lang="en-US" dirty="0" smtClean="0">
                <a:latin typeface="Times New Roman" pitchFamily="18" charset="0"/>
                <a:cs typeface="Times New Roman" pitchFamily="18" charset="0"/>
              </a:rPr>
              <a:t>Very old</a:t>
            </a:r>
          </a:p>
          <a:p>
            <a:pPr lvl="1"/>
            <a:r>
              <a:rPr lang="en-US" dirty="0" smtClean="0">
                <a:latin typeface="Times New Roman" pitchFamily="18" charset="0"/>
                <a:cs typeface="Times New Roman" pitchFamily="18" charset="0"/>
              </a:rPr>
              <a:t>over age of 85 yrs and requires the help </a:t>
            </a:r>
            <a:r>
              <a:rPr lang="en-US" dirty="0" err="1" smtClean="0">
                <a:latin typeface="Times New Roman" pitchFamily="18" charset="0"/>
                <a:cs typeface="Times New Roman" pitchFamily="18" charset="0"/>
              </a:rPr>
              <a:t>og</a:t>
            </a:r>
            <a:r>
              <a:rPr lang="en-US" dirty="0" smtClean="0">
                <a:latin typeface="Times New Roman" pitchFamily="18" charset="0"/>
                <a:cs typeface="Times New Roman" pitchFamily="18" charset="0"/>
              </a:rPr>
              <a:t> care givers</a:t>
            </a:r>
          </a:p>
        </p:txBody>
      </p:sp>
    </p:spTree>
  </p:cSld>
  <p:clrMapOvr>
    <a:masterClrMapping/>
  </p:clrMapOvr>
  <p:transition>
    <p:zoom/>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324600"/>
          </a:xfrm>
        </p:spPr>
        <p:txBody>
          <a:bodyPr>
            <a:noAutofit/>
          </a:bodyPr>
          <a:lstStyle/>
          <a:p>
            <a:pPr lvl="0"/>
            <a:r>
              <a:rPr lang="en-US" sz="2800" dirty="0" smtClean="0"/>
              <a:t>Government of India has also introduced another Insurance scheme for the benefit of agricultural worker called </a:t>
            </a:r>
            <a:r>
              <a:rPr lang="en-US" sz="2800" dirty="0" err="1" smtClean="0"/>
              <a:t>Khetihar</a:t>
            </a:r>
            <a:r>
              <a:rPr lang="en-US" sz="2800" dirty="0" smtClean="0"/>
              <a:t> </a:t>
            </a:r>
            <a:r>
              <a:rPr lang="en-US" sz="2800" dirty="0" err="1" smtClean="0"/>
              <a:t>Mazdoor</a:t>
            </a:r>
            <a:r>
              <a:rPr lang="en-US" sz="2800" dirty="0" smtClean="0"/>
              <a:t> </a:t>
            </a:r>
            <a:r>
              <a:rPr lang="en-US" sz="2800" dirty="0" err="1" smtClean="0"/>
              <a:t>Bima</a:t>
            </a:r>
            <a:r>
              <a:rPr lang="en-US" sz="2800" dirty="0" smtClean="0"/>
              <a:t> </a:t>
            </a:r>
            <a:r>
              <a:rPr lang="en-US" sz="2800" dirty="0" err="1" smtClean="0"/>
              <a:t>Yojna</a:t>
            </a:r>
            <a:r>
              <a:rPr lang="en-US" sz="2800" dirty="0" smtClean="0"/>
              <a:t> on 18</a:t>
            </a:r>
            <a:r>
              <a:rPr lang="en-US" sz="2800" baseline="30000" dirty="0" smtClean="0"/>
              <a:t>th</a:t>
            </a:r>
            <a:r>
              <a:rPr lang="en-US" sz="2800" dirty="0" smtClean="0"/>
              <a:t> 2001. </a:t>
            </a:r>
            <a:endParaRPr lang="en-US" sz="2000" dirty="0" smtClean="0"/>
          </a:p>
          <a:p>
            <a:pPr lvl="1"/>
            <a:r>
              <a:rPr lang="en-US" sz="2000" dirty="0" smtClean="0"/>
              <a:t>Lump sum payment of Rs 20000 on natural death.</a:t>
            </a:r>
            <a:endParaRPr lang="en-US" sz="1800" dirty="0" smtClean="0"/>
          </a:p>
          <a:p>
            <a:pPr lvl="1"/>
            <a:r>
              <a:rPr lang="en-US" sz="2000" dirty="0" smtClean="0"/>
              <a:t>Lump sum payment of Rs 50000 in case of death due to </a:t>
            </a:r>
            <a:r>
              <a:rPr lang="en-US" sz="2000" dirty="0" err="1" smtClean="0"/>
              <a:t>accindent</a:t>
            </a:r>
            <a:r>
              <a:rPr lang="en-US" sz="2000" dirty="0" smtClean="0"/>
              <a:t>.</a:t>
            </a:r>
            <a:endParaRPr lang="en-US" sz="1800" dirty="0" smtClean="0"/>
          </a:p>
          <a:p>
            <a:pPr lvl="1"/>
            <a:r>
              <a:rPr lang="en-US" sz="2000" dirty="0" smtClean="0"/>
              <a:t>Lump sum payment of Rs 50000 in case of permanent disability or Rs. 25000 in case of partial disability due to accident.</a:t>
            </a:r>
            <a:endParaRPr lang="en-US" sz="1800" dirty="0" smtClean="0"/>
          </a:p>
          <a:p>
            <a:pPr lvl="1"/>
            <a:r>
              <a:rPr lang="en-US" sz="2000" dirty="0" smtClean="0"/>
              <a:t>Rs. 100 to Rs. 1900 per month will be entitled for pension to the agricultural worker.</a:t>
            </a:r>
            <a:endParaRPr lang="en-US" sz="1800" dirty="0" smtClean="0"/>
          </a:p>
          <a:p>
            <a:pPr lvl="1"/>
            <a:r>
              <a:rPr lang="en-US" sz="2000" dirty="0" smtClean="0"/>
              <a:t>On death after commencement of pension the family will be paid a lump sum amount ranging from Rs. 13000 to Rs. 250000 depending on the entry to the scheme.</a:t>
            </a:r>
            <a:endParaRPr lang="en-US" sz="1800" dirty="0" smtClean="0"/>
          </a:p>
          <a:p>
            <a:pPr lvl="1"/>
            <a:r>
              <a:rPr lang="en-US" sz="2000" dirty="0" smtClean="0"/>
              <a:t>The insured person has to pay a premium of Rs.1 per or 365 per annum.</a:t>
            </a:r>
            <a:endParaRPr lang="en-US" sz="1800" dirty="0" smtClean="0"/>
          </a:p>
        </p:txBody>
      </p:sp>
    </p:spTree>
  </p:cSld>
  <p:clrMapOvr>
    <a:masterClrMapping/>
  </p:clrMapOvr>
  <p:transition>
    <p:zoom/>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8200"/>
            <a:ext cx="8305800" cy="5410200"/>
          </a:xfrm>
        </p:spPr>
        <p:txBody>
          <a:bodyPr>
            <a:noAutofit/>
          </a:bodyPr>
          <a:lstStyle/>
          <a:p>
            <a:pPr lvl="0"/>
            <a:r>
              <a:rPr lang="en-US" dirty="0" err="1" smtClean="0"/>
              <a:t>Varistha</a:t>
            </a:r>
            <a:r>
              <a:rPr lang="en-US" dirty="0" smtClean="0"/>
              <a:t> Pension </a:t>
            </a:r>
            <a:r>
              <a:rPr lang="en-US" dirty="0" err="1" smtClean="0"/>
              <a:t>Bima</a:t>
            </a:r>
            <a:r>
              <a:rPr lang="en-US" dirty="0" smtClean="0"/>
              <a:t> </a:t>
            </a:r>
            <a:r>
              <a:rPr lang="en-US" dirty="0" err="1" smtClean="0"/>
              <a:t>Yojna</a:t>
            </a:r>
            <a:r>
              <a:rPr lang="en-US" dirty="0" smtClean="0"/>
              <a:t>: </a:t>
            </a:r>
          </a:p>
          <a:p>
            <a:pPr lvl="1"/>
            <a:r>
              <a:rPr lang="en-US" sz="2400" dirty="0" smtClean="0"/>
              <a:t>Its is a government’s subsided pension scheme announced for senior citizen aged 55 years and above, in the union Budget 2003-2004. The scheme is being launched to provide an annual return of 9% per annum</a:t>
            </a:r>
            <a:r>
              <a:rPr lang="en-US" sz="1200" dirty="0" smtClean="0"/>
              <a:t>.</a:t>
            </a:r>
          </a:p>
          <a:p>
            <a:r>
              <a:rPr lang="en-US" dirty="0" smtClean="0"/>
              <a:t>Dada-</a:t>
            </a:r>
            <a:r>
              <a:rPr lang="en-US" dirty="0" err="1" smtClean="0"/>
              <a:t>dadi</a:t>
            </a:r>
            <a:r>
              <a:rPr lang="en-US" dirty="0" smtClean="0"/>
              <a:t> bond: </a:t>
            </a:r>
          </a:p>
          <a:p>
            <a:pPr lvl="1"/>
            <a:r>
              <a:rPr lang="en-US" sz="2400" dirty="0" smtClean="0"/>
              <a:t>Central government announced new Dada-</a:t>
            </a:r>
            <a:r>
              <a:rPr lang="en-US" sz="2400" dirty="0" err="1" smtClean="0"/>
              <a:t>dadi</a:t>
            </a:r>
            <a:r>
              <a:rPr lang="en-US" sz="2400" dirty="0" smtClean="0"/>
              <a:t> Bond from April 1, 2004, which will be a new saving instrument for senior citizens. Persons above the age of 60 will be eligible to subscribe to this bond, which will carry a return higher than the market rate of interest .the income from interest. The income from interest of this bond is exempted from income tax.</a:t>
            </a:r>
          </a:p>
        </p:txBody>
      </p:sp>
    </p:spTree>
  </p:cSld>
  <p:clrMapOvr>
    <a:masterClrMapping/>
  </p:clrMapOvr>
  <p:transition>
    <p:zoom/>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b="1" dirty="0" smtClean="0">
                <a:latin typeface="Times New Roman" pitchFamily="18" charset="0"/>
                <a:cs typeface="Times New Roman" pitchFamily="18" charset="0"/>
              </a:rPr>
              <a:t>Health care provision</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228600" y="990600"/>
            <a:ext cx="8686800" cy="5638800"/>
          </a:xfrm>
        </p:spPr>
        <p:txBody>
          <a:bodyPr>
            <a:noAutofit/>
          </a:bodyPr>
          <a:lstStyle/>
          <a:p>
            <a:r>
              <a:rPr lang="en-US" sz="2400" dirty="0" smtClean="0">
                <a:latin typeface="Times New Roman" pitchFamily="18" charset="0"/>
                <a:cs typeface="Times New Roman" pitchFamily="18" charset="0"/>
              </a:rPr>
              <a:t>Health security is one of the basic pre-requisites for an enjoyable life in old age. </a:t>
            </a:r>
          </a:p>
          <a:p>
            <a:pPr lvl="1"/>
            <a:r>
              <a:rPr lang="en-US" sz="1800" dirty="0" smtClean="0">
                <a:latin typeface="Times New Roman" pitchFamily="18" charset="0"/>
                <a:cs typeface="Times New Roman" pitchFamily="18" charset="0"/>
              </a:rPr>
              <a:t>First and foremost is the concern of healthy ageing.</a:t>
            </a:r>
          </a:p>
          <a:p>
            <a:pPr lvl="1"/>
            <a:r>
              <a:rPr lang="en-US" sz="1800" dirty="0" smtClean="0">
                <a:latin typeface="Times New Roman" pitchFamily="18" charset="0"/>
                <a:cs typeface="Times New Roman" pitchFamily="18" charset="0"/>
              </a:rPr>
              <a:t>Availability of geriatric care and resources of the foot of medical bills. </a:t>
            </a:r>
          </a:p>
          <a:p>
            <a:r>
              <a:rPr lang="en-US" sz="2400" dirty="0" smtClean="0">
                <a:latin typeface="Times New Roman" pitchFamily="18" charset="0"/>
                <a:cs typeface="Times New Roman" pitchFamily="18" charset="0"/>
              </a:rPr>
              <a:t>To cover the medical </a:t>
            </a:r>
            <a:r>
              <a:rPr lang="en-US" sz="2400" dirty="0" err="1" smtClean="0">
                <a:latin typeface="Times New Roman" pitchFamily="18" charset="0"/>
                <a:cs typeface="Times New Roman" pitchFamily="18" charset="0"/>
              </a:rPr>
              <a:t>expences</a:t>
            </a:r>
            <a:r>
              <a:rPr lang="en-US" sz="2400" dirty="0" smtClean="0">
                <a:latin typeface="Times New Roman" pitchFamily="18" charset="0"/>
                <a:cs typeface="Times New Roman" pitchFamily="18" charset="0"/>
              </a:rPr>
              <a:t> of the elderly there are some schemes run by government and some by public sector and private sector insurance schemes.</a:t>
            </a:r>
          </a:p>
          <a:p>
            <a:pPr lvl="1"/>
            <a:r>
              <a:rPr lang="en-US" sz="1800" dirty="0" smtClean="0">
                <a:latin typeface="Times New Roman" pitchFamily="18" charset="0"/>
                <a:cs typeface="Times New Roman" pitchFamily="18" charset="0"/>
              </a:rPr>
              <a:t>Central or state government based system includes Central Government Health Schemes(CGHS) and Employees state government Scheme(ESIS) which is estimated to cover 20 to 30 million population</a:t>
            </a:r>
          </a:p>
          <a:p>
            <a:pPr lvl="1"/>
            <a:r>
              <a:rPr lang="en-US" sz="1800" dirty="0" smtClean="0">
                <a:latin typeface="Times New Roman" pitchFamily="18" charset="0"/>
                <a:cs typeface="Times New Roman" pitchFamily="18" charset="0"/>
              </a:rPr>
              <a:t>The community based Universal Health Insurance Scheme was announced in union budget (New India Assurance Company Ltd. is implementing this scheme).</a:t>
            </a:r>
          </a:p>
          <a:p>
            <a:pPr lvl="0"/>
            <a:r>
              <a:rPr lang="en-US" sz="2400" dirty="0" smtClean="0">
                <a:latin typeface="Times New Roman" pitchFamily="18" charset="0"/>
                <a:cs typeface="Times New Roman" pitchFamily="18" charset="0"/>
              </a:rPr>
              <a:t>The scheme run by the member based NGO cover about 5% of the population. It is estimated that 20 million employees may be covered by such reimbursement arrangements. Under the Insurance of GIC, LIC, UTI covers 3.4 million</a:t>
            </a:r>
          </a:p>
          <a:p>
            <a:endParaRPr lang="en-US" sz="2400" dirty="0"/>
          </a:p>
        </p:txBody>
      </p:sp>
    </p:spTree>
  </p:cSld>
  <p:clrMapOvr>
    <a:masterClrMapping/>
  </p:clrMapOvr>
  <p:transition>
    <p:zoom/>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8686800" cy="1143000"/>
          </a:xfrm>
        </p:spPr>
        <p:txBody>
          <a:bodyPr>
            <a:normAutofit/>
          </a:bodyPr>
          <a:lstStyle/>
          <a:p>
            <a:r>
              <a:rPr lang="en-US" sz="4000" b="1" dirty="0" smtClean="0">
                <a:latin typeface="Times New Roman" pitchFamily="18" charset="0"/>
                <a:cs typeface="Times New Roman" pitchFamily="18" charset="0"/>
              </a:rPr>
              <a:t>Policies of Life Insurance Companies</a:t>
            </a:r>
            <a:endParaRPr lang="en-US" sz="4000" b="1" dirty="0">
              <a:latin typeface="Times New Roman" pitchFamily="18" charset="0"/>
              <a:cs typeface="Times New Roman" pitchFamily="18" charset="0"/>
            </a:endParaRPr>
          </a:p>
        </p:txBody>
      </p:sp>
      <p:sp>
        <p:nvSpPr>
          <p:cNvPr id="3" name="Content Placeholder 2"/>
          <p:cNvSpPr>
            <a:spLocks noGrp="1"/>
          </p:cNvSpPr>
          <p:nvPr>
            <p:ph idx="1"/>
          </p:nvPr>
        </p:nvSpPr>
        <p:spPr>
          <a:xfrm>
            <a:off x="0" y="914400"/>
            <a:ext cx="9144000" cy="5715000"/>
          </a:xfrm>
        </p:spPr>
        <p:txBody>
          <a:bodyPr>
            <a:noAutofit/>
          </a:bodyPr>
          <a:lstStyle/>
          <a:p>
            <a:pPr lvl="0"/>
            <a:r>
              <a:rPr lang="en-US" sz="2400" dirty="0" smtClean="0">
                <a:latin typeface="Times New Roman" pitchFamily="18" charset="0"/>
                <a:cs typeface="Times New Roman" pitchFamily="18" charset="0"/>
              </a:rPr>
              <a:t>Nav bharat: </a:t>
            </a:r>
          </a:p>
          <a:p>
            <a:pPr lvl="1"/>
            <a:r>
              <a:rPr lang="en-US" sz="2000" dirty="0" smtClean="0">
                <a:latin typeface="Times New Roman" pitchFamily="18" charset="0"/>
                <a:cs typeface="Times New Roman" pitchFamily="18" charset="0"/>
              </a:rPr>
              <a:t>It is close ended scheme for senior Citizen between 50 -70 years of age. Disability benefits include partial disability and disability due to sickness. Sum assured is Rs 15000 to 20000. </a:t>
            </a:r>
          </a:p>
          <a:p>
            <a:r>
              <a:rPr lang="en-US" sz="2200" dirty="0" smtClean="0">
                <a:latin typeface="Times New Roman" pitchFamily="18" charset="0"/>
                <a:cs typeface="Times New Roman" pitchFamily="18" charset="0"/>
              </a:rPr>
              <a:t>LIC has other policies includes Asha Deep and </a:t>
            </a:r>
            <a:r>
              <a:rPr lang="en-US" sz="2200" dirty="0" err="1" smtClean="0">
                <a:latin typeface="Times New Roman" pitchFamily="18" charset="0"/>
                <a:cs typeface="Times New Roman" pitchFamily="18" charset="0"/>
              </a:rPr>
              <a:t>Jeevan</a:t>
            </a:r>
            <a:r>
              <a:rPr lang="en-US" sz="2200" dirty="0" smtClean="0">
                <a:latin typeface="Times New Roman" pitchFamily="18" charset="0"/>
                <a:cs typeface="Times New Roman" pitchFamily="18" charset="0"/>
              </a:rPr>
              <a:t> Asha.</a:t>
            </a:r>
          </a:p>
          <a:p>
            <a:pPr lvl="1"/>
            <a:r>
              <a:rPr lang="en-US" sz="2000" dirty="0" smtClean="0">
                <a:latin typeface="Times New Roman" pitchFamily="18" charset="0"/>
                <a:cs typeface="Times New Roman" pitchFamily="18" charset="0"/>
              </a:rPr>
              <a:t>Asha Deep, includes cancer, paralytic stroke, renal failure, and coronary artery disease.</a:t>
            </a:r>
          </a:p>
          <a:p>
            <a:pPr lvl="1"/>
            <a:r>
              <a:rPr lang="en-US" sz="2000" dirty="0" smtClean="0">
                <a:latin typeface="Times New Roman" pitchFamily="18" charset="0"/>
                <a:cs typeface="Times New Roman" pitchFamily="18" charset="0"/>
              </a:rPr>
              <a:t>Jeeven Asha includes respiratory system, </a:t>
            </a:r>
            <a:r>
              <a:rPr lang="en-US" sz="2000" dirty="0" err="1" smtClean="0">
                <a:latin typeface="Times New Roman" pitchFamily="18" charset="0"/>
                <a:cs typeface="Times New Roman" pitchFamily="18" charset="0"/>
              </a:rPr>
              <a:t>lympathic</a:t>
            </a:r>
            <a:r>
              <a:rPr lang="en-US" sz="2000" dirty="0" smtClean="0">
                <a:latin typeface="Times New Roman" pitchFamily="18" charset="0"/>
                <a:cs typeface="Times New Roman" pitchFamily="18" charset="0"/>
              </a:rPr>
              <a:t> system etc in 2% of sum insured is also available.</a:t>
            </a:r>
          </a:p>
          <a:p>
            <a:pPr lvl="0"/>
            <a:r>
              <a:rPr lang="en-US" sz="2400" dirty="0" smtClean="0">
                <a:latin typeface="Times New Roman" pitchFamily="18" charset="0"/>
                <a:cs typeface="Times New Roman" pitchFamily="18" charset="0"/>
              </a:rPr>
              <a:t>UTI’s Senior Citizen Plan: </a:t>
            </a:r>
          </a:p>
          <a:p>
            <a:pPr lvl="1"/>
            <a:r>
              <a:rPr lang="en-US" sz="2000" dirty="0" smtClean="0">
                <a:latin typeface="Times New Roman" pitchFamily="18" charset="0"/>
                <a:cs typeface="Times New Roman" pitchFamily="18" charset="0"/>
              </a:rPr>
              <a:t>This policy is akin to bhavishya  Arogya Policy. The insured gets life long cover after a pre-determined retirement period. There is no pre-exiting exclusion and there is no provision for the return of the amount on withdrawl from the scheme.</a:t>
            </a:r>
          </a:p>
          <a:p>
            <a:r>
              <a:rPr lang="en-US" sz="2400" dirty="0" smtClean="0">
                <a:latin typeface="Times New Roman" pitchFamily="18" charset="0"/>
                <a:cs typeface="Times New Roman" pitchFamily="18" charset="0"/>
              </a:rPr>
              <a:t>Jan Arogya: </a:t>
            </a:r>
          </a:p>
          <a:p>
            <a:pPr lvl="1"/>
            <a:r>
              <a:rPr lang="en-US" sz="2000" dirty="0" smtClean="0">
                <a:latin typeface="Times New Roman" pitchFamily="18" charset="0"/>
                <a:cs typeface="Times New Roman" pitchFamily="18" charset="0"/>
              </a:rPr>
              <a:t>This policy was introduced primarily to meet the needs of poor people both urban and rural. The policy is essential a </a:t>
            </a:r>
            <a:r>
              <a:rPr lang="en-US" sz="2000" dirty="0" err="1" smtClean="0">
                <a:latin typeface="Times New Roman" pitchFamily="18" charset="0"/>
                <a:cs typeface="Times New Roman" pitchFamily="18" charset="0"/>
              </a:rPr>
              <a:t>medi</a:t>
            </a:r>
            <a:r>
              <a:rPr lang="en-US" sz="2000" dirty="0" smtClean="0">
                <a:latin typeface="Times New Roman" pitchFamily="18" charset="0"/>
                <a:cs typeface="Times New Roman" pitchFamily="18" charset="0"/>
              </a:rPr>
              <a:t>-claim policy with the reduced sum of Rs 5000 only.</a:t>
            </a:r>
            <a:endParaRPr lang="en-US" sz="2000" dirty="0">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dirty="0" smtClean="0"/>
              <a:t>References </a:t>
            </a:r>
            <a:endParaRPr lang="en-US" dirty="0"/>
          </a:p>
        </p:txBody>
      </p:sp>
      <p:sp>
        <p:nvSpPr>
          <p:cNvPr id="3" name="Content Placeholder 2"/>
          <p:cNvSpPr>
            <a:spLocks noGrp="1"/>
          </p:cNvSpPr>
          <p:nvPr>
            <p:ph idx="1"/>
          </p:nvPr>
        </p:nvSpPr>
        <p:spPr>
          <a:xfrm>
            <a:off x="381000" y="1447800"/>
            <a:ext cx="8229600" cy="4389437"/>
          </a:xfrm>
        </p:spPr>
        <p:txBody>
          <a:bodyPr/>
          <a:lstStyle/>
          <a:p>
            <a:pPr lvl="0"/>
            <a:r>
              <a:rPr lang="en-US" sz="2000" dirty="0" smtClean="0"/>
              <a:t>Sharma SP, </a:t>
            </a:r>
            <a:r>
              <a:rPr lang="en-US" sz="2000" dirty="0" err="1" smtClean="0"/>
              <a:t>Xenos</a:t>
            </a:r>
            <a:r>
              <a:rPr lang="en-US" sz="2000" dirty="0" smtClean="0"/>
              <a:t> P; Ageing in India: Demographic Background and analysis based  on Census material: Occasional paper No.2 1992;RGI, New Delhi.</a:t>
            </a:r>
          </a:p>
          <a:p>
            <a:pPr lvl="0"/>
            <a:r>
              <a:rPr lang="en-US" sz="2000" dirty="0" smtClean="0"/>
              <a:t>World Population Ageing: 1950-2050. Dept of Economic and Social Affairs Population Division, United Nations. New York:2002</a:t>
            </a:r>
          </a:p>
          <a:p>
            <a:pPr lvl="0"/>
            <a:r>
              <a:rPr lang="en-US" sz="2000" dirty="0" smtClean="0">
                <a:hlinkClick r:id="rId2"/>
              </a:rPr>
              <a:t>www.censusindia.gov.in</a:t>
            </a:r>
            <a:r>
              <a:rPr lang="en-US" sz="2000" dirty="0" smtClean="0"/>
              <a:t>  </a:t>
            </a:r>
            <a:endParaRPr lang="en-US" sz="2000" dirty="0" smtClean="0"/>
          </a:p>
          <a:p>
            <a:pPr lvl="0"/>
            <a:r>
              <a:rPr lang="en-US" sz="2000" dirty="0" smtClean="0"/>
              <a:t>Data-Office of the </a:t>
            </a:r>
            <a:r>
              <a:rPr lang="en-US" sz="2000" dirty="0" err="1" smtClean="0"/>
              <a:t>registar</a:t>
            </a:r>
            <a:r>
              <a:rPr lang="en-US" sz="2000" dirty="0" smtClean="0"/>
              <a:t> General. 1997, reference book Active Ageing in New </a:t>
            </a:r>
            <a:r>
              <a:rPr lang="en-US" sz="2000" dirty="0" err="1" smtClean="0"/>
              <a:t>Millenium</a:t>
            </a:r>
            <a:r>
              <a:rPr lang="en-US" sz="2000" dirty="0" smtClean="0"/>
              <a:t> by </a:t>
            </a:r>
            <a:r>
              <a:rPr lang="en-US" sz="2000" dirty="0" err="1" smtClean="0"/>
              <a:t>Abha</a:t>
            </a:r>
            <a:r>
              <a:rPr lang="en-US" sz="2000" dirty="0" smtClean="0"/>
              <a:t> </a:t>
            </a:r>
            <a:r>
              <a:rPr lang="en-US" sz="2000" dirty="0" err="1" smtClean="0"/>
              <a:t>Choudhary</a:t>
            </a:r>
            <a:r>
              <a:rPr lang="en-US" sz="2000" dirty="0" smtClean="0"/>
              <a:t>.</a:t>
            </a:r>
          </a:p>
          <a:p>
            <a:pPr lvl="0"/>
            <a:r>
              <a:rPr lang="en-US" sz="2000" dirty="0" smtClean="0"/>
              <a:t>Health information of </a:t>
            </a:r>
            <a:r>
              <a:rPr lang="en-US" sz="2000" dirty="0" err="1" smtClean="0"/>
              <a:t>india</a:t>
            </a:r>
            <a:r>
              <a:rPr lang="en-US" sz="2000" dirty="0" smtClean="0"/>
              <a:t>(1996) directorate General health Services </a:t>
            </a:r>
            <a:r>
              <a:rPr lang="en-US" sz="2000" dirty="0" err="1" smtClean="0"/>
              <a:t>MoH&amp;FW</a:t>
            </a:r>
            <a:r>
              <a:rPr lang="en-US" sz="2000" dirty="0" smtClean="0"/>
              <a:t>, </a:t>
            </a:r>
            <a:r>
              <a:rPr lang="en-US" sz="2000" dirty="0" err="1" smtClean="0"/>
              <a:t>Govt</a:t>
            </a:r>
            <a:r>
              <a:rPr lang="en-US" sz="2000" dirty="0" smtClean="0"/>
              <a:t> of India, Delhi</a:t>
            </a:r>
          </a:p>
          <a:p>
            <a:pPr lvl="0"/>
            <a:r>
              <a:rPr lang="en-US" sz="2000" dirty="0" smtClean="0"/>
              <a:t>Survey of Causes of death(rural) registrar General of India, 1991</a:t>
            </a:r>
          </a:p>
          <a:p>
            <a:pPr lvl="0"/>
            <a:r>
              <a:rPr lang="en-US" sz="2000" dirty="0" smtClean="0"/>
              <a:t>Study by Dr VS </a:t>
            </a:r>
            <a:r>
              <a:rPr lang="en-US" sz="2000" dirty="0" err="1" smtClean="0"/>
              <a:t>Natrajan</a:t>
            </a:r>
            <a:r>
              <a:rPr lang="en-US" sz="2000" dirty="0" smtClean="0"/>
              <a:t> at Chennai</a:t>
            </a:r>
          </a:p>
          <a:p>
            <a:pPr lvl="0"/>
            <a:r>
              <a:rPr lang="en-US" sz="2000" dirty="0" err="1" smtClean="0"/>
              <a:t>HelpAge</a:t>
            </a:r>
            <a:r>
              <a:rPr lang="en-US" sz="2000" dirty="0" smtClean="0"/>
              <a:t> International </a:t>
            </a:r>
          </a:p>
          <a:p>
            <a:endParaRPr lang="en-US" sz="20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pPr>
              <a:buNone/>
            </a:pPr>
            <a:r>
              <a:rPr lang="en-US" sz="6600" b="1" dirty="0" smtClean="0"/>
              <a:t>		</a:t>
            </a:r>
            <a:r>
              <a:rPr lang="en-US" sz="6600" b="1" dirty="0" smtClean="0">
                <a:solidFill>
                  <a:schemeClr val="bg1">
                    <a:lumMod val="50000"/>
                  </a:schemeClr>
                </a:solidFill>
              </a:rPr>
              <a:t>THANK YOU</a:t>
            </a:r>
            <a:endParaRPr lang="en-US" b="1" dirty="0">
              <a:solidFill>
                <a:schemeClr val="bg1">
                  <a:lumMod val="50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pPr lvl="0"/>
            <a:r>
              <a:rPr lang="en-US" b="1" dirty="0" smtClean="0">
                <a:latin typeface="Times New Roman" pitchFamily="18" charset="0"/>
                <a:cs typeface="Times New Roman" pitchFamily="18" charset="0"/>
              </a:rPr>
              <a:t>Definitions</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304800" y="1524000"/>
            <a:ext cx="8382000" cy="4495800"/>
          </a:xfrm>
        </p:spPr>
        <p:txBody>
          <a:bodyPr>
            <a:noAutofit/>
          </a:bodyPr>
          <a:lstStyle/>
          <a:p>
            <a:r>
              <a:rPr lang="en-US" sz="2800" b="1" dirty="0" smtClean="0">
                <a:cs typeface="Times New Roman" pitchFamily="18" charset="0"/>
              </a:rPr>
              <a:t>Biologically: </a:t>
            </a:r>
            <a:r>
              <a:rPr lang="en-US" sz="2800" dirty="0" smtClean="0">
                <a:cs typeface="Times New Roman" pitchFamily="18" charset="0"/>
              </a:rPr>
              <a:t>Aging begins at least as early as puberty and is continuous process throughout adult life.</a:t>
            </a:r>
          </a:p>
          <a:p>
            <a:r>
              <a:rPr lang="en-US" sz="2800" b="1" dirty="0" smtClean="0">
                <a:cs typeface="Times New Roman" pitchFamily="18" charset="0"/>
              </a:rPr>
              <a:t>Socially: </a:t>
            </a:r>
            <a:r>
              <a:rPr lang="en-US" sz="2800" dirty="0" smtClean="0">
                <a:cs typeface="Times New Roman" pitchFamily="18" charset="0"/>
              </a:rPr>
              <a:t>Members of society who are perceived as being old vary with the cultural setting and from generation to generation.</a:t>
            </a:r>
          </a:p>
          <a:p>
            <a:r>
              <a:rPr lang="en-US" sz="2800" b="1" dirty="0" smtClean="0">
                <a:cs typeface="Times New Roman" pitchFamily="18" charset="0"/>
              </a:rPr>
              <a:t>Economically: </a:t>
            </a:r>
            <a:r>
              <a:rPr lang="en-US" sz="2800" dirty="0" smtClean="0">
                <a:cs typeface="Times New Roman" pitchFamily="18" charset="0"/>
              </a:rPr>
              <a:t>Defined in terms of retirement from the work-force.</a:t>
            </a:r>
          </a:p>
          <a:p>
            <a:r>
              <a:rPr lang="en-US" sz="2800" b="1" dirty="0" smtClean="0">
                <a:cs typeface="Times New Roman" pitchFamily="18" charset="0"/>
              </a:rPr>
              <a:t>Chronologically: </a:t>
            </a:r>
            <a:r>
              <a:rPr lang="en-US" sz="2800" dirty="0" smtClean="0">
                <a:cs typeface="Times New Roman" pitchFamily="18" charset="0"/>
              </a:rPr>
              <a:t>As an indicator of expected residual life span.</a:t>
            </a:r>
            <a:endParaRPr lang="en-US" sz="2800" dirty="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b="1" dirty="0" smtClean="0">
                <a:latin typeface="Times New Roman" pitchFamily="18" charset="0"/>
                <a:cs typeface="Times New Roman" pitchFamily="18" charset="0"/>
              </a:rPr>
              <a:t>Introduction</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570037"/>
            <a:ext cx="8229600" cy="4754563"/>
          </a:xfrm>
        </p:spPr>
        <p:txBody>
          <a:bodyPr>
            <a:noAutofit/>
          </a:bodyPr>
          <a:lstStyle/>
          <a:p>
            <a:r>
              <a:rPr lang="en-US" sz="2400" dirty="0" smtClean="0">
                <a:latin typeface="Times New Roman" pitchFamily="18" charset="0"/>
                <a:cs typeface="Times New Roman" pitchFamily="18" charset="0"/>
              </a:rPr>
              <a:t>Inevitable process </a:t>
            </a:r>
          </a:p>
          <a:p>
            <a:r>
              <a:rPr lang="en-US" sz="2400" dirty="0" smtClean="0">
                <a:latin typeface="Times New Roman" pitchFamily="18" charset="0"/>
                <a:cs typeface="Times New Roman" pitchFamily="18" charset="0"/>
              </a:rPr>
              <a:t>The Problem</a:t>
            </a:r>
          </a:p>
          <a:p>
            <a:r>
              <a:rPr lang="en-US" sz="2400" dirty="0" smtClean="0">
                <a:latin typeface="Times New Roman" pitchFamily="18" charset="0"/>
                <a:cs typeface="Times New Roman" pitchFamily="18" charset="0"/>
              </a:rPr>
              <a:t>Vast reservoir of experience and maturity</a:t>
            </a:r>
          </a:p>
          <a:p>
            <a:r>
              <a:rPr lang="en-US" sz="2400" i="1" dirty="0" smtClean="0">
                <a:latin typeface="Times New Roman" pitchFamily="18" charset="0"/>
                <a:cs typeface="Times New Roman" pitchFamily="18" charset="0"/>
              </a:rPr>
              <a:t>In old age</a:t>
            </a:r>
            <a:r>
              <a:rPr lang="en-US" sz="2400" dirty="0" smtClean="0">
                <a:latin typeface="Times New Roman" pitchFamily="18" charset="0"/>
                <a:cs typeface="Times New Roman" pitchFamily="18" charset="0"/>
              </a:rPr>
              <a:t>, the need for economic, health and emotional wellbeing assume special significance. </a:t>
            </a:r>
          </a:p>
          <a:p>
            <a:r>
              <a:rPr lang="en-US" sz="2400" dirty="0" smtClean="0">
                <a:latin typeface="Times New Roman" pitchFamily="18" charset="0"/>
                <a:cs typeface="Times New Roman" pitchFamily="18" charset="0"/>
              </a:rPr>
              <a:t>Traditionally, family provided these comfort for its ageing members(principle of reciprocity among generations). </a:t>
            </a:r>
          </a:p>
          <a:p>
            <a:r>
              <a:rPr lang="en-US" sz="2400" dirty="0" smtClean="0">
                <a:latin typeface="Times New Roman" pitchFamily="18" charset="0"/>
                <a:cs typeface="Times New Roman" pitchFamily="18" charset="0"/>
              </a:rPr>
              <a:t>In contemporary world, these bases of family have weakened due to lessening of dependence on family assets for economic sustenance; prevalence of values of individualism and other such developments. </a:t>
            </a:r>
            <a:endParaRPr lang="en-US" sz="2400" dirty="0">
              <a:latin typeface="Times New Roman" pitchFamily="18" charset="0"/>
              <a:cs typeface="Times New Roman" pitchFamily="18" charset="0"/>
            </a:endParaRPr>
          </a:p>
        </p:txBody>
      </p:sp>
    </p:spTree>
  </p:cSld>
  <p:clrMapOvr>
    <a:masterClrMapping/>
  </p:clrMapOvr>
  <p:transition>
    <p:zo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867400"/>
          </a:xfrm>
        </p:spPr>
        <p:txBody>
          <a:bodyPr>
            <a:noAutofit/>
          </a:bodyPr>
          <a:lstStyle/>
          <a:p>
            <a:r>
              <a:rPr lang="en-US" sz="2200" dirty="0" smtClean="0">
                <a:cs typeface="Times New Roman" pitchFamily="18" charset="0"/>
              </a:rPr>
              <a:t>Family is still considered the mainstay of social support for the elderly in India. </a:t>
            </a:r>
          </a:p>
          <a:p>
            <a:r>
              <a:rPr lang="en-US" sz="2200" dirty="0" smtClean="0">
                <a:cs typeface="Times New Roman" pitchFamily="18" charset="0"/>
              </a:rPr>
              <a:t>India Govt. was never unmindful of the welfare of the elderly</a:t>
            </a:r>
          </a:p>
          <a:p>
            <a:r>
              <a:rPr lang="en-US" sz="2200" dirty="0" smtClean="0">
                <a:cs typeface="Times New Roman" pitchFamily="18" charset="0"/>
              </a:rPr>
              <a:t>Constitution of India, under article 41,</a:t>
            </a:r>
          </a:p>
          <a:p>
            <a:pPr lvl="1"/>
            <a:r>
              <a:rPr lang="en-US" sz="2200" i="1" dirty="0" smtClean="0">
                <a:cs typeface="Times New Roman" pitchFamily="18" charset="0"/>
              </a:rPr>
              <a:t>“the state shall, within the limits of its economic capacity and development, make effective provision for securing the right to work, to education and to public assistance in case of unemployment, OLD AGE, sickness and disablement and in other cases of underserved want”. </a:t>
            </a:r>
          </a:p>
          <a:p>
            <a:r>
              <a:rPr lang="en-US" sz="2200" dirty="0" smtClean="0">
                <a:cs typeface="Times New Roman" pitchFamily="18" charset="0"/>
              </a:rPr>
              <a:t>This promise has been fulfilled to the extent that the later governments were committed to </a:t>
            </a:r>
            <a:r>
              <a:rPr lang="en-US" sz="2200" dirty="0" err="1" smtClean="0">
                <a:cs typeface="Times New Roman" pitchFamily="18" charset="0"/>
              </a:rPr>
              <a:t>labour</a:t>
            </a:r>
            <a:r>
              <a:rPr lang="en-US" sz="2200" dirty="0" smtClean="0">
                <a:cs typeface="Times New Roman" pitchFamily="18" charset="0"/>
              </a:rPr>
              <a:t> welfare and made several provision for social security. </a:t>
            </a:r>
          </a:p>
          <a:p>
            <a:r>
              <a:rPr lang="en-US" sz="2200" dirty="0" smtClean="0">
                <a:cs typeface="Times New Roman" pitchFamily="18" charset="0"/>
              </a:rPr>
              <a:t>Provide economic security the worker in the unorganized sector that constitute almost 90% of the work force and also those  who live BPL(Real challenge).</a:t>
            </a:r>
          </a:p>
        </p:txBody>
      </p:sp>
    </p:spTree>
  </p:cSld>
  <p:clrMapOvr>
    <a:masterClrMapping/>
  </p:clrMapOvr>
  <p:transition>
    <p:zo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t>Percentage share of person 60 years and above in the total population by sex, India 1901-2001(3)</a:t>
            </a:r>
            <a:endParaRPr lang="en-US" sz="2800" dirty="0"/>
          </a:p>
        </p:txBody>
      </p:sp>
      <p:graphicFrame>
        <p:nvGraphicFramePr>
          <p:cNvPr id="4" name="Content Placeholder 3"/>
          <p:cNvGraphicFramePr>
            <a:graphicFrameLocks noGrp="1"/>
          </p:cNvGraphicFramePr>
          <p:nvPr>
            <p:ph idx="1"/>
          </p:nvPr>
        </p:nvGraphicFramePr>
        <p:xfrm>
          <a:off x="457200" y="1935163"/>
          <a:ext cx="8229600" cy="4389437"/>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transition>
    <p:zo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Documents and Settings\pravin\Desktop\Image166.gif"/>
          <p:cNvPicPr>
            <a:picLocks noChangeAspect="1" noChangeArrowheads="1"/>
          </p:cNvPicPr>
          <p:nvPr/>
        </p:nvPicPr>
        <p:blipFill>
          <a:blip r:embed="rId2"/>
          <a:srcRect/>
          <a:stretch>
            <a:fillRect/>
          </a:stretch>
        </p:blipFill>
        <p:spPr bwMode="auto">
          <a:xfrm>
            <a:off x="152400" y="152400"/>
            <a:ext cx="8839200" cy="6553200"/>
          </a:xfrm>
          <a:prstGeom prst="rect">
            <a:avLst/>
          </a:prstGeom>
          <a:noFill/>
        </p:spPr>
      </p:pic>
    </p:spTree>
  </p:cSld>
  <p:clrMapOvr>
    <a:masterClrMapping/>
  </p:clrMapOvr>
  <p:transition>
    <p:zoom/>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ppt/theme/themeOverride2.xml><?xml version="1.0" encoding="utf-8"?>
<a:themeOverride xmlns:a="http://schemas.openxmlformats.org/drawingml/2006/main">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themeOverride>
</file>

<file path=docProps/app.xml><?xml version="1.0" encoding="utf-8"?>
<Properties xmlns="http://schemas.openxmlformats.org/officeDocument/2006/extended-properties" xmlns:vt="http://schemas.openxmlformats.org/officeDocument/2006/docPropsVTypes">
  <Template>Focus Group Discussion - 22.09.2008 1</Template>
  <TotalTime>1634</TotalTime>
  <Words>3066</Words>
  <Application>Microsoft Office PowerPoint</Application>
  <PresentationFormat>On-screen Show (4:3)</PresentationFormat>
  <Paragraphs>597</Paragraphs>
  <Slides>45</Slides>
  <Notes>1</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Flow</vt:lpstr>
      <vt:lpstr>HEALTH PROBLEMS IN ELDERLY</vt:lpstr>
      <vt:lpstr>Framework</vt:lpstr>
      <vt:lpstr>Definitions</vt:lpstr>
      <vt:lpstr>Some terms</vt:lpstr>
      <vt:lpstr>Definitions</vt:lpstr>
      <vt:lpstr>Introduction</vt:lpstr>
      <vt:lpstr>Slide 7</vt:lpstr>
      <vt:lpstr>Percentage share of person 60 years and above in the total population by sex, India 1901-2001(3)</vt:lpstr>
      <vt:lpstr>Slide 9</vt:lpstr>
      <vt:lpstr>Why this increase?</vt:lpstr>
      <vt:lpstr>Comparative percentage distribution of population in India &amp; Maharashtra </vt:lpstr>
      <vt:lpstr>Impact of demographic transition</vt:lpstr>
      <vt:lpstr>Physiological/Biological changes in aging</vt:lpstr>
      <vt:lpstr>Slide 14</vt:lpstr>
      <vt:lpstr>Slide 15</vt:lpstr>
      <vt:lpstr>Slide 16</vt:lpstr>
      <vt:lpstr>Nutrition </vt:lpstr>
      <vt:lpstr>Psychological changes</vt:lpstr>
      <vt:lpstr>Social changes in old age</vt:lpstr>
      <vt:lpstr>Health and Medical problems</vt:lpstr>
      <vt:lpstr>Slide 21</vt:lpstr>
      <vt:lpstr>Change in the Status: Economic and Emotional Dependence</vt:lpstr>
      <vt:lpstr>Slide 23</vt:lpstr>
      <vt:lpstr>Slide 24</vt:lpstr>
      <vt:lpstr>Slide 25</vt:lpstr>
      <vt:lpstr>Magnitude of health problem</vt:lpstr>
      <vt:lpstr>Slide 27</vt:lpstr>
      <vt:lpstr>Mental health</vt:lpstr>
      <vt:lpstr>Slide 29</vt:lpstr>
      <vt:lpstr>Slide 30</vt:lpstr>
      <vt:lpstr>Determinants of active aging and graceful aging</vt:lpstr>
      <vt:lpstr>Health promotion in old age</vt:lpstr>
      <vt:lpstr>Social support in old age</vt:lpstr>
      <vt:lpstr>Intervention to modify risk factors</vt:lpstr>
      <vt:lpstr>Screening for disease in Old  age</vt:lpstr>
      <vt:lpstr>Provisions for economic security of older persons</vt:lpstr>
      <vt:lpstr>Slide 37</vt:lpstr>
      <vt:lpstr>Government Schemes for poor elderly</vt:lpstr>
      <vt:lpstr>Slide 39</vt:lpstr>
      <vt:lpstr>Slide 40</vt:lpstr>
      <vt:lpstr>Slide 41</vt:lpstr>
      <vt:lpstr>Health care provision</vt:lpstr>
      <vt:lpstr>Policies of Life Insurance Companies</vt:lpstr>
      <vt:lpstr>References </vt:lpstr>
      <vt:lpstr>Slide 45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problems in elderly</dc:title>
  <dc:creator/>
  <cp:lastModifiedBy> </cp:lastModifiedBy>
  <cp:revision>86</cp:revision>
  <dcterms:created xsi:type="dcterms:W3CDTF">2006-08-16T00:00:00Z</dcterms:created>
  <dcterms:modified xsi:type="dcterms:W3CDTF">2008-11-06T23:31:12Z</dcterms:modified>
</cp:coreProperties>
</file>